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7" r:id="rId5"/>
    <p:sldId id="258" r:id="rId6"/>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90" d="100"/>
          <a:sy n="90" d="100"/>
        </p:scale>
        <p:origin x="1242" y="-5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229C7529-C55A-4FFA-AF54-23A3D92AE5B3}" type="datetimeFigureOut">
              <a:rPr lang="en-GB" smtClean="0"/>
              <a:t>22/05/2026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E462980-EB95-4570-8D78-956AE42C4A2B}" type="slidenum">
              <a:rPr lang="en-GB" smtClean="0"/>
              <a:t>‹#›</a:t>
            </a:fld>
            <a:endParaRPr lang="en-GB"/>
          </a:p>
        </p:txBody>
      </p:sp>
    </p:spTree>
    <p:extLst>
      <p:ext uri="{BB962C8B-B14F-4D97-AF65-F5344CB8AC3E}">
        <p14:creationId xmlns:p14="http://schemas.microsoft.com/office/powerpoint/2010/main" val="24845558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29C7529-C55A-4FFA-AF54-23A3D92AE5B3}" type="datetimeFigureOut">
              <a:rPr lang="en-GB" smtClean="0"/>
              <a:t>22/05/2026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E462980-EB95-4570-8D78-956AE42C4A2B}" type="slidenum">
              <a:rPr lang="en-GB" smtClean="0"/>
              <a:t>‹#›</a:t>
            </a:fld>
            <a:endParaRPr lang="en-GB"/>
          </a:p>
        </p:txBody>
      </p:sp>
    </p:spTree>
    <p:extLst>
      <p:ext uri="{BB962C8B-B14F-4D97-AF65-F5344CB8AC3E}">
        <p14:creationId xmlns:p14="http://schemas.microsoft.com/office/powerpoint/2010/main" val="12343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29C7529-C55A-4FFA-AF54-23A3D92AE5B3}" type="datetimeFigureOut">
              <a:rPr lang="en-GB" smtClean="0"/>
              <a:t>22/05/2026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E462980-EB95-4570-8D78-956AE42C4A2B}" type="slidenum">
              <a:rPr lang="en-GB" smtClean="0"/>
              <a:t>‹#›</a:t>
            </a:fld>
            <a:endParaRPr lang="en-GB"/>
          </a:p>
        </p:txBody>
      </p:sp>
    </p:spTree>
    <p:extLst>
      <p:ext uri="{BB962C8B-B14F-4D97-AF65-F5344CB8AC3E}">
        <p14:creationId xmlns:p14="http://schemas.microsoft.com/office/powerpoint/2010/main" val="1891203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29C7529-C55A-4FFA-AF54-23A3D92AE5B3}" type="datetimeFigureOut">
              <a:rPr lang="en-GB" smtClean="0"/>
              <a:t>22/05/2026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E462980-EB95-4570-8D78-956AE42C4A2B}" type="slidenum">
              <a:rPr lang="en-GB" smtClean="0"/>
              <a:t>‹#›</a:t>
            </a:fld>
            <a:endParaRPr lang="en-GB"/>
          </a:p>
        </p:txBody>
      </p:sp>
    </p:spTree>
    <p:extLst>
      <p:ext uri="{BB962C8B-B14F-4D97-AF65-F5344CB8AC3E}">
        <p14:creationId xmlns:p14="http://schemas.microsoft.com/office/powerpoint/2010/main" val="14669537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29C7529-C55A-4FFA-AF54-23A3D92AE5B3}" type="datetimeFigureOut">
              <a:rPr lang="en-GB" smtClean="0"/>
              <a:t>22/05/2026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E462980-EB95-4570-8D78-956AE42C4A2B}" type="slidenum">
              <a:rPr lang="en-GB" smtClean="0"/>
              <a:t>‹#›</a:t>
            </a:fld>
            <a:endParaRPr lang="en-GB"/>
          </a:p>
        </p:txBody>
      </p:sp>
    </p:spTree>
    <p:extLst>
      <p:ext uri="{BB962C8B-B14F-4D97-AF65-F5344CB8AC3E}">
        <p14:creationId xmlns:p14="http://schemas.microsoft.com/office/powerpoint/2010/main" val="1239738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29C7529-C55A-4FFA-AF54-23A3D92AE5B3}" type="datetimeFigureOut">
              <a:rPr lang="en-GB" smtClean="0"/>
              <a:t>22/05/2026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E462980-EB95-4570-8D78-956AE42C4A2B}" type="slidenum">
              <a:rPr lang="en-GB" smtClean="0"/>
              <a:t>‹#›</a:t>
            </a:fld>
            <a:endParaRPr lang="en-GB"/>
          </a:p>
        </p:txBody>
      </p:sp>
    </p:spTree>
    <p:extLst>
      <p:ext uri="{BB962C8B-B14F-4D97-AF65-F5344CB8AC3E}">
        <p14:creationId xmlns:p14="http://schemas.microsoft.com/office/powerpoint/2010/main" val="17705703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29C7529-C55A-4FFA-AF54-23A3D92AE5B3}" type="datetimeFigureOut">
              <a:rPr lang="en-GB" smtClean="0"/>
              <a:t>22/05/2026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E462980-EB95-4570-8D78-956AE42C4A2B}" type="slidenum">
              <a:rPr lang="en-GB" smtClean="0"/>
              <a:t>‹#›</a:t>
            </a:fld>
            <a:endParaRPr lang="en-GB"/>
          </a:p>
        </p:txBody>
      </p:sp>
    </p:spTree>
    <p:extLst>
      <p:ext uri="{BB962C8B-B14F-4D97-AF65-F5344CB8AC3E}">
        <p14:creationId xmlns:p14="http://schemas.microsoft.com/office/powerpoint/2010/main" val="5785420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29C7529-C55A-4FFA-AF54-23A3D92AE5B3}" type="datetimeFigureOut">
              <a:rPr lang="en-GB" smtClean="0"/>
              <a:t>22/05/2026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E462980-EB95-4570-8D78-956AE42C4A2B}" type="slidenum">
              <a:rPr lang="en-GB" smtClean="0"/>
              <a:t>‹#›</a:t>
            </a:fld>
            <a:endParaRPr lang="en-GB"/>
          </a:p>
        </p:txBody>
      </p:sp>
    </p:spTree>
    <p:extLst>
      <p:ext uri="{BB962C8B-B14F-4D97-AF65-F5344CB8AC3E}">
        <p14:creationId xmlns:p14="http://schemas.microsoft.com/office/powerpoint/2010/main" val="20871699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9C7529-C55A-4FFA-AF54-23A3D92AE5B3}" type="datetimeFigureOut">
              <a:rPr lang="en-GB" smtClean="0"/>
              <a:t>22/05/2026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E462980-EB95-4570-8D78-956AE42C4A2B}" type="slidenum">
              <a:rPr lang="en-GB" smtClean="0"/>
              <a:t>‹#›</a:t>
            </a:fld>
            <a:endParaRPr lang="en-GB"/>
          </a:p>
        </p:txBody>
      </p:sp>
    </p:spTree>
    <p:extLst>
      <p:ext uri="{BB962C8B-B14F-4D97-AF65-F5344CB8AC3E}">
        <p14:creationId xmlns:p14="http://schemas.microsoft.com/office/powerpoint/2010/main" val="11181085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229C7529-C55A-4FFA-AF54-23A3D92AE5B3}" type="datetimeFigureOut">
              <a:rPr lang="en-GB" smtClean="0"/>
              <a:t>22/05/2026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E462980-EB95-4570-8D78-956AE42C4A2B}" type="slidenum">
              <a:rPr lang="en-GB" smtClean="0"/>
              <a:t>‹#›</a:t>
            </a:fld>
            <a:endParaRPr lang="en-GB"/>
          </a:p>
        </p:txBody>
      </p:sp>
    </p:spTree>
    <p:extLst>
      <p:ext uri="{BB962C8B-B14F-4D97-AF65-F5344CB8AC3E}">
        <p14:creationId xmlns:p14="http://schemas.microsoft.com/office/powerpoint/2010/main" val="31135905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229C7529-C55A-4FFA-AF54-23A3D92AE5B3}" type="datetimeFigureOut">
              <a:rPr lang="en-GB" smtClean="0"/>
              <a:t>22/05/2026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E462980-EB95-4570-8D78-956AE42C4A2B}" type="slidenum">
              <a:rPr lang="en-GB" smtClean="0"/>
              <a:t>‹#›</a:t>
            </a:fld>
            <a:endParaRPr lang="en-GB"/>
          </a:p>
        </p:txBody>
      </p:sp>
    </p:spTree>
    <p:extLst>
      <p:ext uri="{BB962C8B-B14F-4D97-AF65-F5344CB8AC3E}">
        <p14:creationId xmlns:p14="http://schemas.microsoft.com/office/powerpoint/2010/main" val="4080899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229C7529-C55A-4FFA-AF54-23A3D92AE5B3}" type="datetimeFigureOut">
              <a:rPr lang="en-GB" smtClean="0"/>
              <a:t>22/05/2026</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5E462980-EB95-4570-8D78-956AE42C4A2B}" type="slidenum">
              <a:rPr lang="en-GB" smtClean="0"/>
              <a:t>‹#›</a:t>
            </a:fld>
            <a:endParaRPr lang="en-GB"/>
          </a:p>
        </p:txBody>
      </p:sp>
    </p:spTree>
    <p:extLst>
      <p:ext uri="{BB962C8B-B14F-4D97-AF65-F5344CB8AC3E}">
        <p14:creationId xmlns:p14="http://schemas.microsoft.com/office/powerpoint/2010/main" val="4243389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8" Type="http://schemas.openxmlformats.org/officeDocument/2006/relationships/image" Target="../media/image13.jpeg"/><Relationship Id="rId13" Type="http://schemas.openxmlformats.org/officeDocument/2006/relationships/image" Target="../media/image18.png"/><Relationship Id="rId3" Type="http://schemas.openxmlformats.org/officeDocument/2006/relationships/image" Target="../media/image8.png"/><Relationship Id="rId7" Type="http://schemas.openxmlformats.org/officeDocument/2006/relationships/image" Target="../media/image12.png"/><Relationship Id="rId12" Type="http://schemas.openxmlformats.org/officeDocument/2006/relationships/image" Target="../media/image17.jpeg"/><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image" Target="../media/image11.png"/><Relationship Id="rId11" Type="http://schemas.openxmlformats.org/officeDocument/2006/relationships/image" Target="../media/image16.png"/><Relationship Id="rId5" Type="http://schemas.openxmlformats.org/officeDocument/2006/relationships/image" Target="../media/image10.png"/><Relationship Id="rId10" Type="http://schemas.openxmlformats.org/officeDocument/2006/relationships/image" Target="../media/image15.jpeg"/><Relationship Id="rId4" Type="http://schemas.openxmlformats.org/officeDocument/2006/relationships/image" Target="../media/image9.png"/><Relationship Id="rId9" Type="http://schemas.openxmlformats.org/officeDocument/2006/relationships/image" Target="../media/image14.jpeg"/><Relationship Id="rId14" Type="http://schemas.openxmlformats.org/officeDocument/2006/relationships/image" Target="../media/image1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p:cNvSpPr txBox="1">
            <a:spLocks noChangeArrowheads="1"/>
          </p:cNvSpPr>
          <p:nvPr/>
        </p:nvSpPr>
        <p:spPr bwMode="auto">
          <a:xfrm>
            <a:off x="331305" y="228391"/>
            <a:ext cx="6246882" cy="1507644"/>
          </a:xfrm>
          <a:prstGeom prst="rect">
            <a:avLst/>
          </a:prstGeom>
          <a:solidFill>
            <a:srgbClr val="FFFFFF"/>
          </a:solidFill>
          <a:ln w="28575" algn="ctr">
            <a:solidFill>
              <a:srgbClr val="0070C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algn="ctr" defTabSz="914400" eaLnBrk="0" fontAlgn="base" hangingPunct="0">
              <a:spcBef>
                <a:spcPct val="0"/>
              </a:spcBef>
              <a:spcAft>
                <a:spcPts val="100"/>
              </a:spcAft>
            </a:pPr>
            <a:r>
              <a:rPr kumimoji="0" lang="en-GB" altLang="en-US" sz="4000" b="1" i="0" u="none" strike="noStrike" cap="none" normalizeH="0" baseline="0">
                <a:ln>
                  <a:noFill/>
                </a:ln>
                <a:solidFill>
                  <a:srgbClr val="000000"/>
                </a:solidFill>
                <a:effectLst/>
                <a:latin typeface="Calibri"/>
                <a:cs typeface="Calibri"/>
              </a:rPr>
              <a:t>EYFS Newsletter</a:t>
            </a:r>
          </a:p>
          <a:p>
            <a:pPr algn="ctr" defTabSz="914400" eaLnBrk="0" fontAlgn="base" hangingPunct="0">
              <a:spcBef>
                <a:spcPct val="0"/>
              </a:spcBef>
              <a:spcAft>
                <a:spcPts val="100"/>
              </a:spcAft>
            </a:pPr>
            <a:endParaRPr kumimoji="0" lang="en-GB" altLang="en-US" sz="800" b="1" i="0" u="none" strike="noStrike" cap="none" normalizeH="0" baseline="0">
              <a:ln>
                <a:noFill/>
              </a:ln>
              <a:solidFill>
                <a:srgbClr val="000000"/>
              </a:solidFill>
              <a:effectLst/>
              <a:latin typeface="Calibri"/>
              <a:cs typeface="Calibri"/>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3200" b="1" i="0" u="none" strike="noStrike" cap="none" normalizeH="0" baseline="0">
                <a:ln>
                  <a:noFill/>
                </a:ln>
                <a:solidFill>
                  <a:srgbClr val="000000"/>
                </a:solidFill>
                <a:effectLst/>
                <a:latin typeface="Calibri" panose="020F0502020204030204" pitchFamily="34" charset="0"/>
              </a:rPr>
              <a:t>  Summer 2 – 2025/26</a:t>
            </a:r>
            <a:endParaRPr kumimoji="0" lang="en-US" altLang="en-US" sz="3200" b="0" i="0" u="none" strike="noStrike" cap="none" normalizeH="0" baseline="0">
              <a:ln>
                <a:noFill/>
              </a:ln>
              <a:solidFill>
                <a:schemeClr val="tx1"/>
              </a:solidFill>
              <a:effectLst/>
              <a:latin typeface="Arial" panose="020B0604020202020204" pitchFamily="34" charset="0"/>
            </a:endParaRPr>
          </a:p>
        </p:txBody>
      </p:sp>
      <p:sp>
        <p:nvSpPr>
          <p:cNvPr id="7" name="Text Box 4"/>
          <p:cNvSpPr txBox="1">
            <a:spLocks noChangeArrowheads="1"/>
          </p:cNvSpPr>
          <p:nvPr/>
        </p:nvSpPr>
        <p:spPr bwMode="auto">
          <a:xfrm>
            <a:off x="331305" y="1953177"/>
            <a:ext cx="3097695" cy="2279376"/>
          </a:xfrm>
          <a:prstGeom prst="rect">
            <a:avLst/>
          </a:prstGeom>
          <a:solidFill>
            <a:srgbClr val="FFFFFF"/>
          </a:solidFill>
          <a:ln w="28575" algn="in">
            <a:solidFill>
              <a:srgbClr val="0070C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algn="ctr" defTabSz="914400" eaLnBrk="0" fontAlgn="base" hangingPunct="0">
              <a:spcBef>
                <a:spcPct val="0"/>
              </a:spcBef>
              <a:spcAft>
                <a:spcPct val="0"/>
              </a:spcAft>
            </a:pPr>
            <a:r>
              <a:rPr lang="en-GB" altLang="en-US" sz="1600" b="1" u="sng" dirty="0">
                <a:solidFill>
                  <a:srgbClr val="000000"/>
                </a:solidFill>
                <a:latin typeface="Calibri" panose="020F0502020204030204" pitchFamily="34" charset="0"/>
              </a:rPr>
              <a:t>Notices and Reminders</a:t>
            </a:r>
          </a:p>
          <a:p>
            <a:pPr algn="ctr" defTabSz="914400" eaLnBrk="0" fontAlgn="base" hangingPunct="0">
              <a:spcBef>
                <a:spcPct val="0"/>
              </a:spcBef>
              <a:spcAft>
                <a:spcPct val="0"/>
              </a:spcAft>
            </a:pPr>
            <a:endParaRPr lang="en-GB" altLang="en-US" sz="1200" dirty="0">
              <a:solidFill>
                <a:srgbClr val="000000"/>
              </a:solidFill>
              <a:latin typeface="Calibri" panose="020F0502020204030204" pitchFamily="34" charset="0"/>
            </a:endParaRPr>
          </a:p>
          <a:p>
            <a:pPr algn="ctr" defTabSz="914400" eaLnBrk="0" fontAlgn="base" hangingPunct="0">
              <a:spcBef>
                <a:spcPct val="0"/>
              </a:spcBef>
              <a:spcAft>
                <a:spcPct val="0"/>
              </a:spcAft>
            </a:pPr>
            <a:r>
              <a:rPr lang="en-GB" altLang="en-US" sz="1200" dirty="0">
                <a:solidFill>
                  <a:srgbClr val="000000"/>
                </a:solidFill>
                <a:latin typeface="Calibri" panose="020F0502020204030204" pitchFamily="34" charset="0"/>
              </a:rPr>
              <a:t>Library day – Monday</a:t>
            </a:r>
          </a:p>
          <a:p>
            <a:pPr algn="ctr" defTabSz="914400" eaLnBrk="0" fontAlgn="base" hangingPunct="0">
              <a:spcBef>
                <a:spcPct val="0"/>
              </a:spcBef>
              <a:spcAft>
                <a:spcPct val="0"/>
              </a:spcAft>
            </a:pPr>
            <a:r>
              <a:rPr lang="en-GB" altLang="en-US" sz="1200" dirty="0">
                <a:solidFill>
                  <a:srgbClr val="000000"/>
                </a:solidFill>
                <a:latin typeface="Calibri" panose="020F0502020204030204" pitchFamily="34" charset="0"/>
              </a:rPr>
              <a:t>PE day – Monday</a:t>
            </a:r>
          </a:p>
          <a:p>
            <a:pPr algn="ctr" defTabSz="914400" eaLnBrk="0" fontAlgn="base" hangingPunct="0">
              <a:spcBef>
                <a:spcPct val="0"/>
              </a:spcBef>
              <a:spcAft>
                <a:spcPct val="0"/>
              </a:spcAft>
            </a:pPr>
            <a:endParaRPr lang="en-GB" altLang="en-US" sz="1200" dirty="0">
              <a:solidFill>
                <a:srgbClr val="000000"/>
              </a:solidFill>
              <a:latin typeface="Calibri" panose="020F0502020204030204" pitchFamily="34" charset="0"/>
            </a:endParaRPr>
          </a:p>
          <a:p>
            <a:pPr algn="ctr" defTabSz="914400" eaLnBrk="0" fontAlgn="base" hangingPunct="0">
              <a:spcBef>
                <a:spcPct val="0"/>
              </a:spcBef>
              <a:spcAft>
                <a:spcPct val="0"/>
              </a:spcAft>
            </a:pPr>
            <a:r>
              <a:rPr lang="en-GB" altLang="en-US" sz="1200" dirty="0">
                <a:solidFill>
                  <a:srgbClr val="000000"/>
                </a:solidFill>
                <a:latin typeface="Calibri" panose="020F0502020204030204" pitchFamily="34" charset="0"/>
              </a:rPr>
              <a:t>Please ensure children have a coat and a water bottle in school every day.</a:t>
            </a:r>
          </a:p>
          <a:p>
            <a:pPr algn="just" defTabSz="914400" eaLnBrk="0" fontAlgn="base" hangingPunct="0">
              <a:spcBef>
                <a:spcPct val="0"/>
              </a:spcBef>
              <a:spcAft>
                <a:spcPct val="0"/>
              </a:spcAft>
            </a:pPr>
            <a:endParaRPr lang="en-GB" altLang="en-US" sz="1600" dirty="0">
              <a:solidFill>
                <a:srgbClr val="000000"/>
              </a:solidFill>
              <a:latin typeface="Calibri" panose="020F0502020204030204" pitchFamily="34" charset="0"/>
            </a:endParaRPr>
          </a:p>
        </p:txBody>
      </p:sp>
      <p:sp>
        <p:nvSpPr>
          <p:cNvPr id="8" name="Text Box 5"/>
          <p:cNvSpPr txBox="1">
            <a:spLocks noChangeArrowheads="1"/>
          </p:cNvSpPr>
          <p:nvPr/>
        </p:nvSpPr>
        <p:spPr bwMode="auto">
          <a:xfrm>
            <a:off x="331305" y="4399723"/>
            <a:ext cx="3087756" cy="2479542"/>
          </a:xfrm>
          <a:prstGeom prst="rect">
            <a:avLst/>
          </a:prstGeom>
          <a:solidFill>
            <a:srgbClr val="FFFFFF"/>
          </a:solidFill>
          <a:ln w="28575" algn="in">
            <a:solidFill>
              <a:srgbClr val="0070C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lang="en-GB" altLang="en-US" sz="1600" b="1" u="sng" dirty="0">
                <a:solidFill>
                  <a:srgbClr val="000000"/>
                </a:solidFill>
                <a:latin typeface="Calibri" panose="020F0502020204030204" pitchFamily="34" charset="0"/>
              </a:rPr>
              <a:t>Communication and Language</a:t>
            </a:r>
          </a:p>
          <a:p>
            <a:pPr algn="just" defTabSz="914400">
              <a:spcBef>
                <a:spcPct val="0"/>
              </a:spcBef>
              <a:spcAft>
                <a:spcPct val="0"/>
              </a:spcAft>
            </a:pPr>
            <a:r>
              <a:rPr lang="en-GB" sz="1200" dirty="0">
                <a:solidFill>
                  <a:srgbClr val="000000"/>
                </a:solidFill>
                <a:latin typeface="Calibri" panose="020F0502020204030204" pitchFamily="34" charset="0"/>
                <a:ea typeface="Calibri"/>
                <a:cs typeface="Calibri"/>
              </a:rPr>
              <a:t>This half term, the children will be building  their confidence to speak to a wider range of adults within school. The children will learn and perform poems or songs to audiences. </a:t>
            </a:r>
            <a:endParaRPr lang="en-US" sz="1200" dirty="0">
              <a:solidFill>
                <a:srgbClr val="000000"/>
              </a:solidFill>
              <a:latin typeface="Calibri" panose="020F0502020204030204" pitchFamily="34" charset="0"/>
              <a:ea typeface="Calibri"/>
              <a:cs typeface="Calibri"/>
            </a:endParaRPr>
          </a:p>
          <a:p>
            <a:pPr algn="just" defTabSz="914400">
              <a:spcBef>
                <a:spcPct val="0"/>
              </a:spcBef>
              <a:spcAft>
                <a:spcPct val="0"/>
              </a:spcAft>
            </a:pPr>
            <a:r>
              <a:rPr lang="en-GB" sz="1200" dirty="0">
                <a:solidFill>
                  <a:srgbClr val="000000"/>
                </a:solidFill>
                <a:latin typeface="Calibri" panose="020F0502020204030204" pitchFamily="34" charset="0"/>
                <a:ea typeface="Calibri"/>
                <a:cs typeface="Calibri"/>
              </a:rPr>
              <a:t>The children will be learning about different tenses to talk about what is happening or has happened. </a:t>
            </a:r>
            <a:endParaRPr lang="en-US" sz="1200" dirty="0">
              <a:solidFill>
                <a:srgbClr val="000000"/>
              </a:solidFill>
              <a:latin typeface="Calibri" panose="020F0502020204030204" pitchFamily="34" charset="0"/>
              <a:ea typeface="Calibri"/>
              <a:cs typeface="Calibri"/>
            </a:endParaRPr>
          </a:p>
          <a:p>
            <a:pPr algn="just" defTabSz="914400">
              <a:spcBef>
                <a:spcPct val="0"/>
              </a:spcBef>
              <a:spcAft>
                <a:spcPct val="0"/>
              </a:spcAft>
            </a:pPr>
            <a:r>
              <a:rPr lang="en-GB" sz="1200" dirty="0">
                <a:solidFill>
                  <a:srgbClr val="000000"/>
                </a:solidFill>
                <a:latin typeface="Calibri" panose="020F0502020204030204" pitchFamily="34" charset="0"/>
                <a:ea typeface="Calibri"/>
                <a:cs typeface="Calibri"/>
              </a:rPr>
              <a:t>They will learn the difference </a:t>
            </a:r>
          </a:p>
          <a:p>
            <a:pPr algn="just" defTabSz="914400">
              <a:spcBef>
                <a:spcPct val="0"/>
              </a:spcBef>
              <a:spcAft>
                <a:spcPct val="0"/>
              </a:spcAft>
            </a:pPr>
            <a:r>
              <a:rPr lang="en-GB" sz="1200" dirty="0">
                <a:solidFill>
                  <a:srgbClr val="000000"/>
                </a:solidFill>
                <a:latin typeface="Calibri" panose="020F0502020204030204" pitchFamily="34" charset="0"/>
                <a:ea typeface="Calibri"/>
                <a:cs typeface="Calibri"/>
              </a:rPr>
              <a:t>between a question and a </a:t>
            </a:r>
          </a:p>
          <a:p>
            <a:pPr algn="just" defTabSz="914400">
              <a:spcBef>
                <a:spcPct val="0"/>
              </a:spcBef>
              <a:spcAft>
                <a:spcPct val="0"/>
              </a:spcAft>
            </a:pPr>
            <a:r>
              <a:rPr lang="en-GB" sz="1200" dirty="0">
                <a:solidFill>
                  <a:srgbClr val="000000"/>
                </a:solidFill>
                <a:latin typeface="Calibri" panose="020F0502020204030204" pitchFamily="34" charset="0"/>
                <a:ea typeface="Calibri"/>
                <a:cs typeface="Calibri"/>
              </a:rPr>
              <a:t>statement and use this to ask </a:t>
            </a:r>
          </a:p>
          <a:p>
            <a:pPr algn="just" defTabSz="914400">
              <a:spcBef>
                <a:spcPct val="0"/>
              </a:spcBef>
              <a:spcAft>
                <a:spcPct val="0"/>
              </a:spcAft>
            </a:pPr>
            <a:r>
              <a:rPr lang="en-GB" sz="1200" dirty="0">
                <a:solidFill>
                  <a:srgbClr val="000000"/>
                </a:solidFill>
                <a:latin typeface="Calibri"/>
                <a:ea typeface="Calibri"/>
                <a:cs typeface="Calibri"/>
              </a:rPr>
              <a:t>and answer questions.</a:t>
            </a:r>
            <a:endParaRPr lang="en-GB" sz="1200" dirty="0">
              <a:latin typeface="Calibri"/>
              <a:ea typeface="Calibri"/>
              <a:cs typeface="Calibri"/>
            </a:endParaRPr>
          </a:p>
        </p:txBody>
      </p:sp>
      <p:sp>
        <p:nvSpPr>
          <p:cNvPr id="9" name="Text Box 6"/>
          <p:cNvSpPr txBox="1">
            <a:spLocks noChangeArrowheads="1"/>
          </p:cNvSpPr>
          <p:nvPr/>
        </p:nvSpPr>
        <p:spPr bwMode="auto">
          <a:xfrm>
            <a:off x="331305" y="7046434"/>
            <a:ext cx="3087756" cy="2564773"/>
          </a:xfrm>
          <a:prstGeom prst="rect">
            <a:avLst/>
          </a:prstGeom>
          <a:solidFill>
            <a:srgbClr val="FFFFFF"/>
          </a:solidFill>
          <a:ln w="28575" algn="in">
            <a:solidFill>
              <a:srgbClr val="0070C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600" b="1" i="0" u="sng" strike="noStrike" cap="none" normalizeH="0" baseline="0" dirty="0">
                <a:ln>
                  <a:noFill/>
                </a:ln>
                <a:solidFill>
                  <a:srgbClr val="000000"/>
                </a:solidFill>
                <a:effectLst/>
                <a:latin typeface="Calibri"/>
                <a:cs typeface="Calibri"/>
              </a:rPr>
              <a:t>Physical Development</a:t>
            </a:r>
          </a:p>
          <a:p>
            <a:pPr algn="just" defTabSz="914400"/>
            <a:r>
              <a:rPr lang="en-US" sz="1200" dirty="0">
                <a:latin typeface="Calibri"/>
                <a:ea typeface="Calibri"/>
                <a:cs typeface="Calibri"/>
              </a:rPr>
              <a:t>This term, the children will take part in fun team games to develop throwing accuracy, coordination, and simple scoring. They will learn to follow rules and instructions, move safely during tagging games, and practice skills in preparation for Sports Day. Their PD lessons will also support working cooperatively as a team, playing fairly against an opponent, and building confidence and enjoyment in physical activity.</a:t>
            </a:r>
          </a:p>
          <a:p>
            <a:pPr defTabSz="914400">
              <a:spcBef>
                <a:spcPct val="0"/>
              </a:spcBef>
              <a:spcAft>
                <a:spcPct val="0"/>
              </a:spcAft>
            </a:pPr>
            <a:endParaRPr lang="en-US" altLang="en-US" sz="1200" b="0" i="0" u="none" strike="noStrike" cap="none" normalizeH="0" baseline="0" dirty="0">
              <a:ln>
                <a:noFill/>
              </a:ln>
              <a:effectLst/>
              <a:latin typeface="Calibri"/>
              <a:ea typeface="Calibri"/>
              <a:cs typeface="Arial"/>
            </a:endParaRPr>
          </a:p>
        </p:txBody>
      </p:sp>
      <p:sp>
        <p:nvSpPr>
          <p:cNvPr id="11" name="Text Box 8"/>
          <p:cNvSpPr txBox="1">
            <a:spLocks noChangeArrowheads="1"/>
          </p:cNvSpPr>
          <p:nvPr/>
        </p:nvSpPr>
        <p:spPr bwMode="auto">
          <a:xfrm>
            <a:off x="3629508" y="1953177"/>
            <a:ext cx="2948679" cy="4926087"/>
          </a:xfrm>
          <a:prstGeom prst="rect">
            <a:avLst/>
          </a:prstGeom>
          <a:solidFill>
            <a:srgbClr val="FFFFFF"/>
          </a:solidFill>
          <a:ln w="28575" algn="in">
            <a:solidFill>
              <a:srgbClr val="0070C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algn="ctr" defTabSz="914400" eaLnBrk="0" fontAlgn="base" hangingPunct="0">
              <a:spcBef>
                <a:spcPct val="0"/>
              </a:spcBef>
              <a:spcAft>
                <a:spcPct val="0"/>
              </a:spcAft>
            </a:pPr>
            <a:r>
              <a:rPr lang="en-GB" altLang="en-US" sz="1600" b="1" u="sng" dirty="0">
                <a:solidFill>
                  <a:srgbClr val="000000"/>
                </a:solidFill>
                <a:latin typeface="Calibri" panose="020F0502020204030204" pitchFamily="34" charset="0"/>
              </a:rPr>
              <a:t>Key dates </a:t>
            </a:r>
          </a:p>
          <a:p>
            <a:pPr algn="ctr"/>
            <a:endParaRPr lang="en-GB" sz="1200" b="1" dirty="0"/>
          </a:p>
          <a:p>
            <a:pPr algn="ctr"/>
            <a:r>
              <a:rPr lang="en-GB" sz="1200" b="1" dirty="0"/>
              <a:t>June</a:t>
            </a:r>
          </a:p>
          <a:p>
            <a:pPr algn="ctr"/>
            <a:r>
              <a:rPr lang="en-GB" sz="1200" b="1" dirty="0"/>
              <a:t>Monday 1</a:t>
            </a:r>
            <a:r>
              <a:rPr lang="en-GB" sz="1200" b="1" baseline="30000" dirty="0"/>
              <a:t>st</a:t>
            </a:r>
            <a:r>
              <a:rPr lang="en-GB" sz="1200" b="1" dirty="0"/>
              <a:t> June </a:t>
            </a:r>
            <a:r>
              <a:rPr lang="en-GB" sz="1200" dirty="0"/>
              <a:t>– Back to school</a:t>
            </a:r>
          </a:p>
          <a:p>
            <a:pPr algn="ctr"/>
            <a:r>
              <a:rPr lang="en-GB" sz="1200" b="1" dirty="0"/>
              <a:t>Friday 12</a:t>
            </a:r>
            <a:r>
              <a:rPr lang="en-GB" sz="1200" b="1" baseline="30000" dirty="0"/>
              <a:t>th</a:t>
            </a:r>
            <a:r>
              <a:rPr lang="en-GB" sz="1200" b="1" dirty="0"/>
              <a:t> June</a:t>
            </a:r>
            <a:r>
              <a:rPr lang="en-GB" sz="1200" dirty="0"/>
              <a:t> – Happy Bag collection</a:t>
            </a:r>
          </a:p>
          <a:p>
            <a:pPr algn="ctr"/>
            <a:r>
              <a:rPr lang="en-GB" sz="1200" b="1" dirty="0"/>
              <a:t>Saturday 13</a:t>
            </a:r>
            <a:r>
              <a:rPr lang="en-GB" sz="1200" b="1" baseline="30000" dirty="0"/>
              <a:t>th</a:t>
            </a:r>
            <a:r>
              <a:rPr lang="en-GB" sz="1200" b="1" dirty="0"/>
              <a:t> June</a:t>
            </a:r>
            <a:r>
              <a:rPr lang="en-GB" sz="1200" dirty="0"/>
              <a:t> – SANDFEST (PTA event)</a:t>
            </a:r>
          </a:p>
          <a:p>
            <a:pPr algn="ctr"/>
            <a:r>
              <a:rPr lang="en-GB" sz="1200" b="1" dirty="0"/>
              <a:t>Friday 19</a:t>
            </a:r>
            <a:r>
              <a:rPr lang="en-GB" sz="1200" b="1" baseline="30000" dirty="0"/>
              <a:t>th</a:t>
            </a:r>
            <a:r>
              <a:rPr lang="en-GB" sz="1200" b="1" dirty="0"/>
              <a:t> June</a:t>
            </a:r>
            <a:r>
              <a:rPr lang="en-GB" sz="1200" dirty="0"/>
              <a:t> – Father’s Day – </a:t>
            </a:r>
          </a:p>
          <a:p>
            <a:pPr algn="ctr"/>
            <a:r>
              <a:rPr lang="en-GB" sz="1200"/>
              <a:t>(details </a:t>
            </a:r>
            <a:r>
              <a:rPr lang="en-GB" sz="1200" dirty="0"/>
              <a:t>to follow)</a:t>
            </a:r>
          </a:p>
          <a:p>
            <a:pPr algn="ctr"/>
            <a:r>
              <a:rPr lang="en-GB" sz="1200" b="1" dirty="0"/>
              <a:t>Wednesday 24</a:t>
            </a:r>
            <a:r>
              <a:rPr lang="en-GB" sz="1200" b="1" baseline="30000" dirty="0"/>
              <a:t>th</a:t>
            </a:r>
            <a:r>
              <a:rPr lang="en-GB" sz="1200" b="1" dirty="0"/>
              <a:t> June</a:t>
            </a:r>
            <a:r>
              <a:rPr lang="en-GB" sz="1200" dirty="0"/>
              <a:t> – Sports Day</a:t>
            </a:r>
          </a:p>
          <a:p>
            <a:pPr algn="ctr"/>
            <a:r>
              <a:rPr lang="en-GB" sz="1200" dirty="0"/>
              <a:t> (details to follow) Reception – Yr2</a:t>
            </a:r>
          </a:p>
          <a:p>
            <a:pPr algn="ctr"/>
            <a:r>
              <a:rPr lang="en-GB" sz="1200" b="1" dirty="0"/>
              <a:t>Monday 29</a:t>
            </a:r>
            <a:r>
              <a:rPr lang="en-GB" sz="1200" b="1" baseline="30000" dirty="0"/>
              <a:t>th</a:t>
            </a:r>
            <a:r>
              <a:rPr lang="en-GB" sz="1200" b="1" dirty="0"/>
              <a:t> June – Friday 3</a:t>
            </a:r>
            <a:r>
              <a:rPr lang="en-GB" sz="1200" b="1" baseline="30000" dirty="0"/>
              <a:t>rd</a:t>
            </a:r>
            <a:r>
              <a:rPr lang="en-GB" sz="1200" b="1" dirty="0"/>
              <a:t> July</a:t>
            </a:r>
            <a:r>
              <a:rPr lang="en-GB" sz="1200" dirty="0"/>
              <a:t> – Community Week (details to follow)</a:t>
            </a:r>
          </a:p>
          <a:p>
            <a:pPr algn="ctr"/>
            <a:r>
              <a:rPr lang="en-GB" sz="1200" b="1" dirty="0"/>
              <a:t>Tuesday 30</a:t>
            </a:r>
            <a:r>
              <a:rPr lang="en-GB" sz="1200" b="1" baseline="30000" dirty="0"/>
              <a:t>th</a:t>
            </a:r>
            <a:r>
              <a:rPr lang="en-GB" sz="1200" b="1" dirty="0"/>
              <a:t> June</a:t>
            </a:r>
            <a:r>
              <a:rPr lang="en-GB" sz="1200" dirty="0"/>
              <a:t> – Moving Up Day</a:t>
            </a:r>
          </a:p>
          <a:p>
            <a:pPr algn="ctr"/>
            <a:r>
              <a:rPr lang="en-GB" sz="1200" dirty="0"/>
              <a:t> </a:t>
            </a:r>
          </a:p>
          <a:p>
            <a:pPr algn="ctr"/>
            <a:r>
              <a:rPr lang="en-GB" sz="1200" b="1" dirty="0"/>
              <a:t>July</a:t>
            </a:r>
          </a:p>
          <a:p>
            <a:pPr algn="ctr"/>
            <a:r>
              <a:rPr lang="en-GB" sz="1200" b="1" dirty="0"/>
              <a:t>Thursday 2</a:t>
            </a:r>
            <a:r>
              <a:rPr lang="en-GB" sz="1200" b="1" baseline="30000" dirty="0"/>
              <a:t>nd</a:t>
            </a:r>
            <a:r>
              <a:rPr lang="en-GB" sz="1200" b="1" dirty="0"/>
              <a:t> July – </a:t>
            </a:r>
            <a:r>
              <a:rPr lang="en-GB" sz="1200" dirty="0"/>
              <a:t>Summer Disco (PTA event)</a:t>
            </a:r>
          </a:p>
          <a:p>
            <a:pPr algn="ctr"/>
            <a:r>
              <a:rPr lang="en-GB" sz="1200" b="1" dirty="0"/>
              <a:t>Friday 17</a:t>
            </a:r>
            <a:r>
              <a:rPr lang="en-GB" sz="1200" b="1" baseline="30000" dirty="0"/>
              <a:t>th</a:t>
            </a:r>
            <a:r>
              <a:rPr lang="en-GB" sz="1200" b="1" dirty="0"/>
              <a:t> July</a:t>
            </a:r>
            <a:r>
              <a:rPr lang="en-GB" sz="1200" dirty="0"/>
              <a:t> – </a:t>
            </a:r>
            <a:r>
              <a:rPr lang="en-GB" sz="1200" dirty="0" err="1"/>
              <a:t>Zoolab</a:t>
            </a:r>
            <a:r>
              <a:rPr lang="en-GB" sz="1200" dirty="0"/>
              <a:t> Visit </a:t>
            </a:r>
          </a:p>
          <a:p>
            <a:pPr algn="ctr"/>
            <a:r>
              <a:rPr lang="en-GB" sz="1200" b="1" dirty="0"/>
              <a:t>Monday 20</a:t>
            </a:r>
            <a:r>
              <a:rPr lang="en-GB" sz="1200" b="1" baseline="30000" dirty="0"/>
              <a:t>th</a:t>
            </a:r>
            <a:r>
              <a:rPr lang="en-GB" sz="1200" b="1" dirty="0"/>
              <a:t> – Tuesday 22</a:t>
            </a:r>
            <a:r>
              <a:rPr lang="en-GB" sz="1200" b="1" baseline="30000" dirty="0"/>
              <a:t>nd</a:t>
            </a:r>
            <a:r>
              <a:rPr lang="en-GB" sz="1200" b="1" dirty="0"/>
              <a:t> July</a:t>
            </a:r>
            <a:r>
              <a:rPr lang="en-GB" sz="1200" dirty="0"/>
              <a:t> –</a:t>
            </a:r>
          </a:p>
          <a:p>
            <a:pPr algn="ctr"/>
            <a:r>
              <a:rPr lang="en-GB" sz="1200" dirty="0"/>
              <a:t> Feel Good Week (details to follow)</a:t>
            </a:r>
          </a:p>
          <a:p>
            <a:pPr algn="ctr"/>
            <a:r>
              <a:rPr lang="en-GB" sz="1200" b="1" dirty="0"/>
              <a:t>Tuesday 21</a:t>
            </a:r>
            <a:r>
              <a:rPr lang="en-GB" sz="1200" b="1" baseline="30000" dirty="0"/>
              <a:t>st</a:t>
            </a:r>
            <a:r>
              <a:rPr lang="en-GB" sz="1200" b="1" dirty="0"/>
              <a:t> July –</a:t>
            </a:r>
            <a:r>
              <a:rPr lang="en-GB" sz="1200" dirty="0"/>
              <a:t> Ice Cream Van</a:t>
            </a:r>
          </a:p>
          <a:p>
            <a:pPr algn="ctr"/>
            <a:endParaRPr lang="en-GB" sz="1200" b="1" dirty="0"/>
          </a:p>
          <a:p>
            <a:pPr algn="ctr"/>
            <a:r>
              <a:rPr lang="en-GB" sz="1200" b="1" dirty="0"/>
              <a:t>Tuesday 21</a:t>
            </a:r>
            <a:r>
              <a:rPr lang="en-GB" sz="1200" b="1" baseline="30000" dirty="0"/>
              <a:t>st</a:t>
            </a:r>
            <a:r>
              <a:rPr lang="en-GB" sz="1200" b="1" dirty="0"/>
              <a:t> July</a:t>
            </a:r>
            <a:r>
              <a:rPr lang="en-GB" sz="1200" dirty="0"/>
              <a:t> – Last day of term 1.30pm Pick Up</a:t>
            </a:r>
          </a:p>
          <a:p>
            <a:pPr algn="ctr"/>
            <a:endParaRPr lang="en-GB" sz="1200" b="1" dirty="0"/>
          </a:p>
          <a:p>
            <a:pPr algn="ctr"/>
            <a:r>
              <a:rPr lang="en-GB" sz="1200" b="1" dirty="0"/>
              <a:t>Wednesday 22</a:t>
            </a:r>
            <a:r>
              <a:rPr lang="en-GB" sz="1200" b="1" baseline="30000" dirty="0"/>
              <a:t>nd</a:t>
            </a:r>
            <a:r>
              <a:rPr lang="en-GB" sz="1200" b="1" dirty="0"/>
              <a:t> July</a:t>
            </a:r>
            <a:r>
              <a:rPr lang="en-GB" sz="1200" dirty="0"/>
              <a:t> – INSET DAY</a:t>
            </a:r>
          </a:p>
          <a:p>
            <a:pPr algn="ctr" defTabSz="914400" eaLnBrk="0" fontAlgn="base" hangingPunct="0">
              <a:spcBef>
                <a:spcPct val="0"/>
              </a:spcBef>
              <a:spcAft>
                <a:spcPct val="0"/>
              </a:spcAft>
            </a:pPr>
            <a:endParaRPr lang="en-GB" altLang="en-US" sz="1200" b="1" u="sng" dirty="0">
              <a:solidFill>
                <a:srgbClr val="000000"/>
              </a:solidFill>
              <a:latin typeface="Calibri" panose="020F05020202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1200" b="1" i="0" u="sng" strike="noStrike" cap="none" normalizeH="0" baseline="0" dirty="0">
              <a:ln>
                <a:noFill/>
              </a:ln>
              <a:solidFill>
                <a:srgbClr val="FF0000"/>
              </a:solidFill>
              <a:effectLst/>
              <a:latin typeface="Calibri" panose="020F0502020204030204" pitchFamily="34" charset="0"/>
            </a:endParaRPr>
          </a:p>
          <a:p>
            <a:pPr marL="0" marR="0" lvl="0" indent="0" algn="ctr" defTabSz="914400" eaLnBrk="0" fontAlgn="base" hangingPunct="0">
              <a:lnSpc>
                <a:spcPct val="100000"/>
              </a:lnSpc>
              <a:spcBef>
                <a:spcPct val="0"/>
              </a:spcBef>
              <a:spcAft>
                <a:spcPct val="0"/>
              </a:spcAft>
              <a:buClrTx/>
              <a:buSzTx/>
              <a:buFontTx/>
              <a:buNone/>
              <a:tabLst/>
            </a:pPr>
            <a:endParaRPr lang="en-GB" altLang="en-US" sz="1200" i="1" strike="noStrike" cap="none" normalizeH="0" baseline="0" dirty="0">
              <a:ln>
                <a:noFill/>
              </a:ln>
              <a:solidFill>
                <a:srgbClr val="FF0000"/>
              </a:solidFill>
              <a:effectLst/>
              <a:latin typeface="Calibri" panose="020F0502020204030204" pitchFamily="34" charset="0"/>
              <a:cs typeface="Calibri" panose="020F0502020204030204" pitchFamily="34" charset="0"/>
            </a:endParaRPr>
          </a:p>
          <a:p>
            <a:pPr marL="228600" marR="0" lvl="0" indent="-228600" algn="ctr" defTabSz="914400" rtl="0" eaLnBrk="0" fontAlgn="base" latinLnBrk="0" hangingPunct="0">
              <a:lnSpc>
                <a:spcPct val="100000"/>
              </a:lnSpc>
              <a:spcBef>
                <a:spcPct val="0"/>
              </a:spcBef>
              <a:spcAft>
                <a:spcPct val="0"/>
              </a:spcAft>
              <a:buClrTx/>
              <a:buSzTx/>
              <a:buAutoNum type="arabicPeriod"/>
              <a:tabLst/>
            </a:pPr>
            <a:endParaRPr lang="en-GB" altLang="en-US" sz="1200" b="0" i="1" u="none" strike="noStrike" cap="none" normalizeH="0" baseline="0" dirty="0">
              <a:ln>
                <a:noFill/>
              </a:ln>
              <a:solidFill>
                <a:srgbClr val="FF0000"/>
              </a:solidFill>
              <a:effectLst/>
              <a:latin typeface="Calibri" panose="020F0502020204030204" pitchFamily="34" charset="0"/>
              <a:cs typeface="Calibri" panose="020F0502020204030204" pitchFamily="34" charset="0"/>
            </a:endParaRPr>
          </a:p>
          <a:p>
            <a:pPr marR="0" lvl="0" algn="ctr" defTabSz="914400" rtl="0" eaLnBrk="0" fontAlgn="base" latinLnBrk="0" hangingPunct="0">
              <a:lnSpc>
                <a:spcPct val="100000"/>
              </a:lnSpc>
              <a:spcBef>
                <a:spcPct val="0"/>
              </a:spcBef>
              <a:spcAft>
                <a:spcPct val="0"/>
              </a:spcAft>
              <a:buClrTx/>
              <a:buSzTx/>
              <a:tabLst/>
            </a:pPr>
            <a:endParaRPr lang="en-GB" altLang="en-US" sz="1200" b="0" i="1" u="none" strike="noStrike" cap="none" normalizeH="0" baseline="0" dirty="0">
              <a:ln>
                <a:noFill/>
              </a:ln>
              <a:solidFill>
                <a:srgbClr val="FF0000"/>
              </a:solidFill>
              <a:effectLst/>
              <a:latin typeface="Calibri" panose="020F0502020204030204" pitchFamily="34" charset="0"/>
              <a:cs typeface="Calibri" panose="020F0502020204030204" pitchFamily="34" charset="0"/>
            </a:endParaRPr>
          </a:p>
          <a:p>
            <a:pPr marL="0" marR="0" lvl="0" indent="0" defTabSz="914400" rtl="0" eaLnBrk="0" fontAlgn="base" latinLnBrk="0" hangingPunct="0">
              <a:lnSpc>
                <a:spcPct val="100000"/>
              </a:lnSpc>
              <a:spcBef>
                <a:spcPct val="0"/>
              </a:spcBef>
              <a:spcAft>
                <a:spcPct val="0"/>
              </a:spcAft>
              <a:buClrTx/>
              <a:buSzTx/>
              <a:buFontTx/>
              <a:buNone/>
              <a:tabLst/>
            </a:pPr>
            <a:endParaRPr lang="en-US" altLang="en-US" b="0" u="none" strike="noStrike" cap="none" normalizeH="0" baseline="0" dirty="0">
              <a:ln>
                <a:noFill/>
              </a:ln>
              <a:solidFill>
                <a:srgbClr val="000000"/>
              </a:solidFill>
              <a:effectLst/>
              <a:latin typeface="Arial" panose="020B0604020202020204" pitchFamily="34" charset="0"/>
              <a:cs typeface="Arial" panose="020B0604020202020204" pitchFamily="34" charset="0"/>
            </a:endParaRPr>
          </a:p>
        </p:txBody>
      </p:sp>
      <p:pic>
        <p:nvPicPr>
          <p:cNvPr id="1028" name="Picture 4" descr="Home">
            <a:extLst>
              <a:ext uri="{FF2B5EF4-FFF2-40B4-BE49-F238E27FC236}">
                <a16:creationId xmlns:a16="http://schemas.microsoft.com/office/drawing/2014/main" id="{F616EA83-3BE1-404A-9046-B53CDA07DA2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63521" y="294791"/>
            <a:ext cx="863173" cy="775057"/>
          </a:xfrm>
          <a:prstGeom prst="rect">
            <a:avLst/>
          </a:prstGeom>
          <a:noFill/>
          <a:extLst>
            <a:ext uri="{909E8E84-426E-40DD-AFC4-6F175D3DCCD1}">
              <a14:hiddenFill xmlns:a14="http://schemas.microsoft.com/office/drawing/2010/main">
                <a:solidFill>
                  <a:srgbClr val="FFFFFF"/>
                </a:solidFill>
              </a14:hiddenFill>
            </a:ext>
          </a:extLst>
        </p:spPr>
      </p:pic>
      <p:sp>
        <p:nvSpPr>
          <p:cNvPr id="18" name="Text Box 6">
            <a:extLst>
              <a:ext uri="{FF2B5EF4-FFF2-40B4-BE49-F238E27FC236}">
                <a16:creationId xmlns:a16="http://schemas.microsoft.com/office/drawing/2014/main" id="{42312879-B70A-4232-A0EA-86BA7D473627}"/>
              </a:ext>
            </a:extLst>
          </p:cNvPr>
          <p:cNvSpPr txBox="1">
            <a:spLocks noChangeArrowheads="1"/>
          </p:cNvSpPr>
          <p:nvPr/>
        </p:nvSpPr>
        <p:spPr bwMode="auto">
          <a:xfrm>
            <a:off x="3629508" y="7046434"/>
            <a:ext cx="2948679" cy="2564773"/>
          </a:xfrm>
          <a:prstGeom prst="rect">
            <a:avLst/>
          </a:prstGeom>
          <a:solidFill>
            <a:srgbClr val="FFFFFF"/>
          </a:solidFill>
          <a:ln w="28575" algn="in">
            <a:solidFill>
              <a:srgbClr val="0070C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lvl="0" algn="ctr" defTabSz="914400" eaLnBrk="0" fontAlgn="base" hangingPunct="0">
              <a:spcBef>
                <a:spcPct val="0"/>
              </a:spcBef>
              <a:spcAft>
                <a:spcPct val="0"/>
              </a:spcAft>
            </a:pPr>
            <a:r>
              <a:rPr lang="en-US" altLang="en-US" sz="1600" b="1" u="sng" dirty="0">
                <a:solidFill>
                  <a:srgbClr val="000000"/>
                </a:solidFill>
                <a:cs typeface="Calibri"/>
              </a:rPr>
              <a:t>Personal, Social and Emotional Development</a:t>
            </a:r>
          </a:p>
          <a:p>
            <a:pPr algn="just" defTabSz="914400"/>
            <a:r>
              <a:rPr lang="en-US" sz="1200" dirty="0">
                <a:latin typeface="Calibri"/>
                <a:ea typeface="Calibri"/>
                <a:cs typeface="Calibri"/>
              </a:rPr>
              <a:t>The children will learn about the importance of friendship, saying sorry and forgiveness. They will also </a:t>
            </a:r>
            <a:r>
              <a:rPr lang="en-US" sz="1200" dirty="0" err="1">
                <a:latin typeface="Calibri"/>
                <a:ea typeface="Calibri"/>
                <a:cs typeface="Calibri"/>
              </a:rPr>
              <a:t>recognise</a:t>
            </a:r>
            <a:r>
              <a:rPr lang="en-US" sz="1200" dirty="0">
                <a:latin typeface="Calibri"/>
                <a:ea typeface="Calibri"/>
                <a:cs typeface="Calibri"/>
              </a:rPr>
              <a:t> that families can be different and that all families are based on love and care. As part of transition, the   children will talk about which class they are moving to next year, who their new teacher will be and how they feel about the changes ahead.</a:t>
            </a:r>
          </a:p>
          <a:p>
            <a:pPr defTabSz="914400">
              <a:spcBef>
                <a:spcPct val="0"/>
              </a:spcBef>
              <a:spcAft>
                <a:spcPct val="0"/>
              </a:spcAft>
            </a:pPr>
            <a:endParaRPr lang="en-US" altLang="en-US" sz="1200" b="0" i="0" u="none" strike="noStrike" cap="none" normalizeH="0" baseline="0" dirty="0">
              <a:ln>
                <a:noFill/>
              </a:ln>
              <a:effectLst/>
              <a:latin typeface="Calibri"/>
              <a:ea typeface="Calibri"/>
              <a:cs typeface="Arial"/>
            </a:endParaRPr>
          </a:p>
        </p:txBody>
      </p:sp>
      <p:pic>
        <p:nvPicPr>
          <p:cNvPr id="2" name="Picture 1" descr="A person sitting in a circle with a group of children&#10;&#10;AI-generated content may be incorrect.">
            <a:extLst>
              <a:ext uri="{FF2B5EF4-FFF2-40B4-BE49-F238E27FC236}">
                <a16:creationId xmlns:a16="http://schemas.microsoft.com/office/drawing/2014/main" id="{B2FE9682-FF09-E008-D434-F0D5961B6595}"/>
              </a:ext>
            </a:extLst>
          </p:cNvPr>
          <p:cNvPicPr>
            <a:picLocks noChangeAspect="1"/>
          </p:cNvPicPr>
          <p:nvPr/>
        </p:nvPicPr>
        <p:blipFill>
          <a:blip r:embed="rId3"/>
          <a:stretch>
            <a:fillRect/>
          </a:stretch>
        </p:blipFill>
        <p:spPr>
          <a:xfrm>
            <a:off x="4933117" y="9022487"/>
            <a:ext cx="623311" cy="484955"/>
          </a:xfrm>
          <a:prstGeom prst="rect">
            <a:avLst/>
          </a:prstGeom>
        </p:spPr>
      </p:pic>
      <p:pic>
        <p:nvPicPr>
          <p:cNvPr id="4" name="Picture 3" descr="A cartoon of two girls shaking hands&#10;&#10;AI-generated content may be incorrect.">
            <a:extLst>
              <a:ext uri="{FF2B5EF4-FFF2-40B4-BE49-F238E27FC236}">
                <a16:creationId xmlns:a16="http://schemas.microsoft.com/office/drawing/2014/main" id="{F7969EB0-8B01-5B50-0940-478E33F5CB62}"/>
              </a:ext>
            </a:extLst>
          </p:cNvPr>
          <p:cNvPicPr>
            <a:picLocks noChangeAspect="1"/>
          </p:cNvPicPr>
          <p:nvPr/>
        </p:nvPicPr>
        <p:blipFill>
          <a:blip r:embed="rId4"/>
          <a:srcRect b="-3030"/>
          <a:stretch>
            <a:fillRect/>
          </a:stretch>
        </p:blipFill>
        <p:spPr>
          <a:xfrm>
            <a:off x="5661652" y="9114428"/>
            <a:ext cx="533903" cy="490681"/>
          </a:xfrm>
          <a:prstGeom prst="rect">
            <a:avLst/>
          </a:prstGeom>
        </p:spPr>
      </p:pic>
      <p:pic>
        <p:nvPicPr>
          <p:cNvPr id="3" name="Picture 2" descr="A group of colorful people with speech bubbles&#10;&#10;AI-generated content may be incorrect.">
            <a:extLst>
              <a:ext uri="{FF2B5EF4-FFF2-40B4-BE49-F238E27FC236}">
                <a16:creationId xmlns:a16="http://schemas.microsoft.com/office/drawing/2014/main" id="{58928FDE-26AF-796B-157F-B5D6178A7F32}"/>
              </a:ext>
            </a:extLst>
          </p:cNvPr>
          <p:cNvPicPr>
            <a:picLocks noChangeAspect="1"/>
          </p:cNvPicPr>
          <p:nvPr/>
        </p:nvPicPr>
        <p:blipFill>
          <a:blip r:embed="rId5"/>
          <a:stretch>
            <a:fillRect/>
          </a:stretch>
        </p:blipFill>
        <p:spPr>
          <a:xfrm>
            <a:off x="2236983" y="5787057"/>
            <a:ext cx="1066287" cy="904875"/>
          </a:xfrm>
          <a:prstGeom prst="rect">
            <a:avLst/>
          </a:prstGeom>
        </p:spPr>
      </p:pic>
      <p:pic>
        <p:nvPicPr>
          <p:cNvPr id="5" name="Picture 4">
            <a:extLst>
              <a:ext uri="{FF2B5EF4-FFF2-40B4-BE49-F238E27FC236}">
                <a16:creationId xmlns:a16="http://schemas.microsoft.com/office/drawing/2014/main" id="{543B76CA-A743-4BDF-A5CD-DCE2536573AE}"/>
              </a:ext>
            </a:extLst>
          </p:cNvPr>
          <p:cNvPicPr>
            <a:picLocks noChangeAspect="1"/>
          </p:cNvPicPr>
          <p:nvPr/>
        </p:nvPicPr>
        <p:blipFill>
          <a:blip r:embed="rId6"/>
          <a:stretch>
            <a:fillRect/>
          </a:stretch>
        </p:blipFill>
        <p:spPr>
          <a:xfrm>
            <a:off x="1391709" y="9022487"/>
            <a:ext cx="845274" cy="497518"/>
          </a:xfrm>
          <a:prstGeom prst="rect">
            <a:avLst/>
          </a:prstGeom>
        </p:spPr>
      </p:pic>
      <p:pic>
        <p:nvPicPr>
          <p:cNvPr id="14" name="Picture 13">
            <a:extLst>
              <a:ext uri="{FF2B5EF4-FFF2-40B4-BE49-F238E27FC236}">
                <a16:creationId xmlns:a16="http://schemas.microsoft.com/office/drawing/2014/main" id="{CA38E5A6-6C58-4251-AD7C-72BDE3827E4B}"/>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0850" y="467863"/>
            <a:ext cx="1028700" cy="1028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62223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5"/>
          <p:cNvSpPr txBox="1">
            <a:spLocks noChangeArrowheads="1"/>
          </p:cNvSpPr>
          <p:nvPr/>
        </p:nvSpPr>
        <p:spPr bwMode="auto">
          <a:xfrm>
            <a:off x="3556205" y="3508256"/>
            <a:ext cx="2973111" cy="2889487"/>
          </a:xfrm>
          <a:prstGeom prst="rect">
            <a:avLst/>
          </a:prstGeom>
          <a:solidFill>
            <a:srgbClr val="FFFFFF"/>
          </a:solidFill>
          <a:ln w="28575" algn="in">
            <a:solidFill>
              <a:srgbClr val="0070C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600" b="1" i="0" u="sng" strike="noStrike" cap="none" normalizeH="0" baseline="0" dirty="0">
                <a:ln>
                  <a:noFill/>
                </a:ln>
                <a:solidFill>
                  <a:srgbClr val="000000"/>
                </a:solidFill>
                <a:effectLst/>
                <a:latin typeface="Calibri"/>
                <a:cs typeface="Calibri"/>
              </a:rPr>
              <a:t>Expressive Arts and Design</a:t>
            </a:r>
            <a:endParaRPr lang="en-US" dirty="0">
              <a:cs typeface="Calibri" panose="020F0502020204030204"/>
            </a:endParaRPr>
          </a:p>
          <a:p>
            <a:pPr algn="just" defTabSz="914400">
              <a:spcBef>
                <a:spcPct val="0"/>
              </a:spcBef>
              <a:spcAft>
                <a:spcPct val="0"/>
              </a:spcAft>
            </a:pPr>
            <a:r>
              <a:rPr lang="en-US" sz="1200">
                <a:latin typeface="Calibri"/>
                <a:ea typeface="Calibri"/>
                <a:cs typeface="Calibri"/>
              </a:rPr>
              <a:t>The </a:t>
            </a:r>
            <a:r>
              <a:rPr lang="en-US" sz="1200" dirty="0">
                <a:latin typeface="Calibri"/>
                <a:ea typeface="Calibri"/>
                <a:cs typeface="Calibri"/>
              </a:rPr>
              <a:t>children will learn and perform sea shanties, move like sea animals in time to music and develop simple dance routines. The children will use collage to recreate artwork inspired by Paul Klee, review and improve their artwork and create their own compositions using tuned instruments such as xylophones. They will also be encouraged to discuss, evaluate and adapt their work as they learn.</a:t>
            </a:r>
            <a:endParaRPr lang="en-US" dirty="0">
              <a:ea typeface="Calibri" panose="020F0502020204030204"/>
              <a:cs typeface="Calibri" panose="020F0502020204030204"/>
            </a:endParaRPr>
          </a:p>
          <a:p>
            <a:pPr defTabSz="914400">
              <a:spcBef>
                <a:spcPct val="0"/>
              </a:spcBef>
              <a:spcAft>
                <a:spcPct val="0"/>
              </a:spcAft>
            </a:pPr>
            <a:endParaRPr lang="en-US" altLang="en-US" sz="1200" dirty="0">
              <a:latin typeface="Arial" panose="020B0604020202020204" pitchFamily="34" charset="0"/>
              <a:cs typeface="Arial"/>
            </a:endParaRPr>
          </a:p>
        </p:txBody>
      </p:sp>
      <p:sp>
        <p:nvSpPr>
          <p:cNvPr id="8" name="Text Box 6"/>
          <p:cNvSpPr txBox="1">
            <a:spLocks noChangeArrowheads="1"/>
          </p:cNvSpPr>
          <p:nvPr/>
        </p:nvSpPr>
        <p:spPr bwMode="auto">
          <a:xfrm>
            <a:off x="297069" y="6743770"/>
            <a:ext cx="3080163" cy="2889488"/>
          </a:xfrm>
          <a:prstGeom prst="rect">
            <a:avLst/>
          </a:prstGeom>
          <a:solidFill>
            <a:srgbClr val="FFFFFF"/>
          </a:solidFill>
          <a:ln w="28575" algn="in">
            <a:solidFill>
              <a:srgbClr val="0070C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lang="en-GB" altLang="en-US" sz="1600" b="1" u="sng">
                <a:solidFill>
                  <a:srgbClr val="000000"/>
                </a:solidFill>
                <a:latin typeface="Calibri"/>
                <a:ea typeface="Calibri"/>
                <a:cs typeface="Calibri"/>
              </a:rPr>
              <a:t>Computing</a:t>
            </a:r>
            <a:endParaRPr lang="en-GB" altLang="en-US" sz="1600" b="1" i="0" u="sng" strike="noStrike" cap="none" normalizeH="0" baseline="0" dirty="0">
              <a:ln>
                <a:noFill/>
              </a:ln>
              <a:solidFill>
                <a:srgbClr val="000000"/>
              </a:solidFill>
              <a:effectLst/>
              <a:latin typeface="Calibri"/>
              <a:ea typeface="Calibri"/>
              <a:cs typeface="Calibri"/>
            </a:endParaRPr>
          </a:p>
          <a:p>
            <a:pPr algn="just" defTabSz="914400"/>
            <a:r>
              <a:rPr lang="en-US" sz="1200" dirty="0">
                <a:solidFill>
                  <a:srgbClr val="000000"/>
                </a:solidFill>
                <a:latin typeface="Calibri"/>
                <a:ea typeface="Calibri" panose="020F0502020204030204"/>
                <a:cs typeface="Calibri"/>
              </a:rPr>
              <a:t>This half term, the children will be exploring how a floor robot works. They will learn to follow and give instructions to help the robot complete a task. The children will also predict </a:t>
            </a:r>
            <a:r>
              <a:rPr lang="en-US" sz="1200">
                <a:solidFill>
                  <a:srgbClr val="000000"/>
                </a:solidFill>
                <a:latin typeface="Calibri"/>
                <a:ea typeface="Calibri" panose="020F0502020204030204"/>
                <a:cs typeface="Calibri"/>
              </a:rPr>
              <a:t>where the robot will move on a map when </a:t>
            </a:r>
            <a:r>
              <a:rPr lang="en-US" sz="1200" dirty="0">
                <a:solidFill>
                  <a:srgbClr val="000000"/>
                </a:solidFill>
                <a:latin typeface="Calibri"/>
                <a:ea typeface="Calibri" panose="020F0502020204030204"/>
                <a:cs typeface="Calibri"/>
              </a:rPr>
              <a:t>following a set of instructions.</a:t>
            </a:r>
          </a:p>
          <a:p>
            <a:pPr defTabSz="914400">
              <a:spcBef>
                <a:spcPct val="0"/>
              </a:spcBef>
              <a:spcAft>
                <a:spcPct val="0"/>
              </a:spcAft>
            </a:pPr>
            <a:endParaRPr lang="en-US" sz="1200" dirty="0">
              <a:solidFill>
                <a:srgbClr val="000000"/>
              </a:solidFill>
              <a:latin typeface="Calibri" panose="020F0502020204030204" pitchFamily="34" charset="0"/>
              <a:ea typeface="Calibri" panose="020F0502020204030204"/>
              <a:cs typeface="Calibri"/>
            </a:endParaRPr>
          </a:p>
          <a:p>
            <a:pPr algn="ctr" defTabSz="914400"/>
            <a:endParaRPr lang="en-GB" dirty="0">
              <a:solidFill>
                <a:srgbClr val="000000"/>
              </a:solidFill>
              <a:latin typeface="Calibri" panose="020F0502020204030204" pitchFamily="34" charset="0"/>
              <a:ea typeface="Calibri" panose="020F0502020204030204"/>
              <a:cs typeface="Calibri"/>
            </a:endParaRPr>
          </a:p>
          <a:p>
            <a:pPr algn="ctr" defTabSz="914400">
              <a:spcBef>
                <a:spcPct val="0"/>
              </a:spcBef>
              <a:spcAft>
                <a:spcPct val="0"/>
              </a:spcAft>
            </a:pPr>
            <a:endParaRPr lang="en-GB" altLang="en-US" sz="1600" b="1" u="sng">
              <a:latin typeface="Calibri" panose="020F0502020204030204" pitchFamily="34" charset="0"/>
              <a:ea typeface="Calibri" panose="020F0502020204030204" pitchFamily="34" charset="0"/>
              <a:cs typeface="Calibri"/>
            </a:endParaRPr>
          </a:p>
          <a:p>
            <a:pPr algn="ctr" defTabSz="914400">
              <a:spcBef>
                <a:spcPct val="0"/>
              </a:spcBef>
              <a:spcAft>
                <a:spcPct val="0"/>
              </a:spcAft>
            </a:pPr>
            <a:endParaRPr lang="en-GB" altLang="en-US" sz="1600" b="1" u="sng">
              <a:solidFill>
                <a:srgbClr val="000000"/>
              </a:solidFill>
              <a:latin typeface="Calibri" panose="020F0502020204030204" pitchFamily="34" charset="0"/>
              <a:cs typeface="Calibri"/>
            </a:endParaRPr>
          </a:p>
        </p:txBody>
      </p:sp>
      <p:sp>
        <p:nvSpPr>
          <p:cNvPr id="9" name="Text Box 7"/>
          <p:cNvSpPr txBox="1">
            <a:spLocks noChangeArrowheads="1"/>
          </p:cNvSpPr>
          <p:nvPr/>
        </p:nvSpPr>
        <p:spPr bwMode="auto">
          <a:xfrm>
            <a:off x="3556207" y="6743771"/>
            <a:ext cx="2973111" cy="2889488"/>
          </a:xfrm>
          <a:prstGeom prst="rect">
            <a:avLst/>
          </a:prstGeom>
          <a:solidFill>
            <a:srgbClr val="FFFFFF"/>
          </a:solidFill>
          <a:ln w="28575" algn="in">
            <a:solidFill>
              <a:srgbClr val="0070C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algn="ctr" defTabSz="914400" eaLnBrk="0" fontAlgn="base" hangingPunct="0">
              <a:spcBef>
                <a:spcPct val="0"/>
              </a:spcBef>
              <a:spcAft>
                <a:spcPct val="0"/>
              </a:spcAft>
            </a:pPr>
            <a:r>
              <a:rPr kumimoji="0" lang="en-GB" altLang="en-US" sz="1600" b="1" i="0" u="sng" strike="noStrike" cap="none" normalizeH="0" baseline="0">
                <a:ln>
                  <a:noFill/>
                </a:ln>
                <a:solidFill>
                  <a:srgbClr val="000000"/>
                </a:solidFill>
                <a:effectLst/>
              </a:rPr>
              <a:t>Suggested books for reading</a:t>
            </a:r>
            <a:endParaRPr lang="en-US"/>
          </a:p>
          <a:p>
            <a:pPr defTabSz="914400">
              <a:spcBef>
                <a:spcPct val="0"/>
              </a:spcBef>
              <a:spcAft>
                <a:spcPct val="0"/>
              </a:spcAft>
            </a:pPr>
            <a:endParaRPr lang="en-US">
              <a:cs typeface="Calibri"/>
            </a:endParaRPr>
          </a:p>
        </p:txBody>
      </p:sp>
      <p:sp>
        <p:nvSpPr>
          <p:cNvPr id="10" name="Text Box 8"/>
          <p:cNvSpPr txBox="1">
            <a:spLocks noChangeArrowheads="1"/>
          </p:cNvSpPr>
          <p:nvPr/>
        </p:nvSpPr>
        <p:spPr bwMode="auto">
          <a:xfrm>
            <a:off x="304212" y="3508256"/>
            <a:ext cx="3094451" cy="2889487"/>
          </a:xfrm>
          <a:prstGeom prst="rect">
            <a:avLst/>
          </a:prstGeom>
          <a:solidFill>
            <a:srgbClr val="FFFFFF"/>
          </a:solidFill>
          <a:ln w="28575" algn="in">
            <a:solidFill>
              <a:srgbClr val="0070C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600" b="1" i="0" u="sng" strike="noStrike" cap="none" normalizeH="0" baseline="0" dirty="0">
                <a:ln>
                  <a:noFill/>
                </a:ln>
                <a:solidFill>
                  <a:srgbClr val="000000"/>
                </a:solidFill>
                <a:effectLst/>
                <a:latin typeface="Calibri"/>
                <a:cs typeface="Calibri"/>
              </a:rPr>
              <a:t>Understanding the World</a:t>
            </a:r>
          </a:p>
          <a:p>
            <a:pPr algn="just" defTabSz="914400">
              <a:spcBef>
                <a:spcPct val="0"/>
              </a:spcBef>
              <a:spcAft>
                <a:spcPct val="0"/>
              </a:spcAft>
            </a:pPr>
            <a:r>
              <a:rPr lang="en-GB" sz="1200" dirty="0">
                <a:solidFill>
                  <a:srgbClr val="000000"/>
                </a:solidFill>
                <a:latin typeface="Calibri"/>
                <a:ea typeface="Calibri"/>
                <a:cs typeface="Calibri"/>
              </a:rPr>
              <a:t>The children will be exploring the differences and similarities between the past and present. The children will explore maps including  recognising a map, how to use them and they will have the opportunity to create their own! The children will review their  learning about the seasons and materials, including floating and sinking.</a:t>
            </a:r>
          </a:p>
          <a:p>
            <a:pPr algn="just" defTabSz="914400">
              <a:spcBef>
                <a:spcPct val="0"/>
              </a:spcBef>
              <a:spcAft>
                <a:spcPct val="0"/>
              </a:spcAft>
            </a:pPr>
            <a:endParaRPr lang="en-GB" sz="1200" dirty="0">
              <a:ea typeface="Calibri" panose="020F0502020204030204"/>
              <a:cs typeface="Calibri" panose="020F0502020204030204"/>
            </a:endParaRPr>
          </a:p>
        </p:txBody>
      </p:sp>
      <p:sp>
        <p:nvSpPr>
          <p:cNvPr id="11" name="Text Box 9"/>
          <p:cNvSpPr txBox="1">
            <a:spLocks noChangeArrowheads="1"/>
          </p:cNvSpPr>
          <p:nvPr/>
        </p:nvSpPr>
        <p:spPr bwMode="auto">
          <a:xfrm>
            <a:off x="3556204" y="272742"/>
            <a:ext cx="2973111" cy="2889485"/>
          </a:xfrm>
          <a:prstGeom prst="rect">
            <a:avLst/>
          </a:prstGeom>
          <a:solidFill>
            <a:srgbClr val="FFFFFF"/>
          </a:solidFill>
          <a:ln w="28575" algn="in">
            <a:solidFill>
              <a:srgbClr val="0070C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lang="en-GB" altLang="en-US" sz="1600" b="1" u="sng">
                <a:solidFill>
                  <a:srgbClr val="000000"/>
                </a:solidFill>
                <a:latin typeface="Calibri"/>
                <a:cs typeface="Calibri"/>
              </a:rPr>
              <a:t>Mathematics</a:t>
            </a:r>
          </a:p>
          <a:p>
            <a:pPr algn="just" defTabSz="914400">
              <a:spcBef>
                <a:spcPct val="0"/>
              </a:spcBef>
              <a:spcAft>
                <a:spcPct val="0"/>
              </a:spcAft>
            </a:pPr>
            <a:r>
              <a:rPr lang="en-GB" sz="1200" dirty="0">
                <a:solidFill>
                  <a:srgbClr val="000000"/>
                </a:solidFill>
                <a:latin typeface="Calibri"/>
                <a:ea typeface="Calibri"/>
                <a:cs typeface="Calibri"/>
              </a:rPr>
              <a:t>The children will begin to explore the concepts of sharing and grouping. They will look at patterns and create their own patterns and rules to go with them. The children will be revisiting their learning of number bonds within 10 and consolidating their learning of addition and subtraction. </a:t>
            </a:r>
            <a:endParaRPr lang="en-GB" sz="1200" dirty="0">
              <a:ea typeface="Calibri" panose="020F0502020204030204"/>
              <a:cs typeface="Calibri" panose="020F0502020204030204"/>
            </a:endParaRPr>
          </a:p>
        </p:txBody>
      </p:sp>
      <p:sp>
        <p:nvSpPr>
          <p:cNvPr id="12" name="Text Box 10"/>
          <p:cNvSpPr txBox="1">
            <a:spLocks noChangeArrowheads="1"/>
          </p:cNvSpPr>
          <p:nvPr/>
        </p:nvSpPr>
        <p:spPr bwMode="auto">
          <a:xfrm>
            <a:off x="311357" y="272741"/>
            <a:ext cx="3080163" cy="2889486"/>
          </a:xfrm>
          <a:prstGeom prst="rect">
            <a:avLst/>
          </a:prstGeom>
          <a:solidFill>
            <a:srgbClr val="FFFFFF"/>
          </a:solidFill>
          <a:ln w="28575" algn="in">
            <a:solidFill>
              <a:srgbClr val="0070C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36576" tIns="36576" rIns="36576" bIns="36576" numCol="1" anchor="t" anchorCtr="0" compatLnSpc="1">
            <a:prstTxWarp prst="textNoShape">
              <a:avLst/>
            </a:prstTxWarp>
          </a:bodyPr>
          <a:lstStyle/>
          <a:p>
            <a:pPr algn="ctr" defTabSz="914400" eaLnBrk="0" fontAlgn="base" hangingPunct="0">
              <a:spcBef>
                <a:spcPct val="0"/>
              </a:spcBef>
              <a:spcAft>
                <a:spcPct val="0"/>
              </a:spcAft>
            </a:pPr>
            <a:r>
              <a:rPr lang="en-GB" altLang="en-US" sz="1600" b="1" u="sng" dirty="0">
                <a:solidFill>
                  <a:srgbClr val="000000"/>
                </a:solidFill>
                <a:latin typeface="Calibri"/>
                <a:cs typeface="Calibri"/>
              </a:rPr>
              <a:t>Literacy</a:t>
            </a:r>
          </a:p>
          <a:p>
            <a:pPr algn="just" defTabSz="914400">
              <a:spcBef>
                <a:spcPct val="0"/>
              </a:spcBef>
              <a:spcAft>
                <a:spcPct val="0"/>
              </a:spcAft>
            </a:pPr>
            <a:r>
              <a:rPr lang="en-GB" sz="1200" dirty="0">
                <a:latin typeface="Calibri"/>
                <a:ea typeface="Calibri"/>
                <a:cs typeface="Calibri"/>
              </a:rPr>
              <a:t>In phonics, the children will continue to revise the sounds taught so far. They will be introduced to the beginning of phase 5 sounds and will have many opportunities to apply them in different contexts.</a:t>
            </a:r>
          </a:p>
          <a:p>
            <a:pPr algn="just" defTabSz="914400">
              <a:spcBef>
                <a:spcPct val="0"/>
              </a:spcBef>
              <a:spcAft>
                <a:spcPct val="0"/>
              </a:spcAft>
            </a:pPr>
            <a:r>
              <a:rPr lang="en-GB" sz="1200" dirty="0">
                <a:latin typeface="Calibri"/>
                <a:ea typeface="Calibri"/>
                <a:cs typeface="Calibri"/>
              </a:rPr>
              <a:t>Rich texts will be used to develop the children's writing. They will orally rehearse them, act them out and begin to write them with a focus on finger spaces, capital letters and full stops.</a:t>
            </a:r>
            <a:endParaRPr lang="en-GB" dirty="0">
              <a:ea typeface="Calibri"/>
              <a:cs typeface="Calibri"/>
            </a:endParaRPr>
          </a:p>
        </p:txBody>
      </p:sp>
      <p:pic>
        <p:nvPicPr>
          <p:cNvPr id="2" name="Picture 1" descr="C:\Users\LocalUser\AppData\Local\Microsoft\Windows\INetCache\Content.MSO\8ECEF663.tmp">
            <a:extLst>
              <a:ext uri="{FF2B5EF4-FFF2-40B4-BE49-F238E27FC236}">
                <a16:creationId xmlns:a16="http://schemas.microsoft.com/office/drawing/2014/main" id="{096B13F9-0835-EA2B-4218-B006D5B883D4}"/>
              </a:ext>
            </a:extLst>
          </p:cNvPr>
          <p:cNvPicPr>
            <a:picLocks noChangeAspect="1"/>
          </p:cNvPicPr>
          <p:nvPr/>
        </p:nvPicPr>
        <p:blipFill>
          <a:blip r:embed="rId2"/>
          <a:stretch>
            <a:fillRect/>
          </a:stretch>
        </p:blipFill>
        <p:spPr>
          <a:xfrm rot="20880000">
            <a:off x="3661577" y="7061339"/>
            <a:ext cx="1146477" cy="1027144"/>
          </a:xfrm>
          <a:prstGeom prst="rect">
            <a:avLst/>
          </a:prstGeom>
        </p:spPr>
      </p:pic>
      <p:pic>
        <p:nvPicPr>
          <p:cNvPr id="4" name="Picture 3" descr="A blue and white cover with a cartoon blue bird&#10;&#10;AI-generated content may be incorrect.">
            <a:extLst>
              <a:ext uri="{FF2B5EF4-FFF2-40B4-BE49-F238E27FC236}">
                <a16:creationId xmlns:a16="http://schemas.microsoft.com/office/drawing/2014/main" id="{606533C2-6DC9-4240-7AC0-495CD27C6AC3}"/>
              </a:ext>
            </a:extLst>
          </p:cNvPr>
          <p:cNvPicPr>
            <a:picLocks noChangeAspect="1"/>
          </p:cNvPicPr>
          <p:nvPr/>
        </p:nvPicPr>
        <p:blipFill>
          <a:blip r:embed="rId3"/>
          <a:stretch>
            <a:fillRect/>
          </a:stretch>
        </p:blipFill>
        <p:spPr>
          <a:xfrm rot="720000">
            <a:off x="5147442" y="7234529"/>
            <a:ext cx="1066627" cy="895350"/>
          </a:xfrm>
          <a:prstGeom prst="rect">
            <a:avLst/>
          </a:prstGeom>
        </p:spPr>
      </p:pic>
      <p:pic>
        <p:nvPicPr>
          <p:cNvPr id="5" name="Picture 4" descr="A yellow cover with a cartoon child&#10;&#10;AI-generated content may be incorrect.">
            <a:extLst>
              <a:ext uri="{FF2B5EF4-FFF2-40B4-BE49-F238E27FC236}">
                <a16:creationId xmlns:a16="http://schemas.microsoft.com/office/drawing/2014/main" id="{8337E409-66E0-28E4-3463-DC2092C3176A}"/>
              </a:ext>
            </a:extLst>
          </p:cNvPr>
          <p:cNvPicPr>
            <a:picLocks noChangeAspect="1"/>
          </p:cNvPicPr>
          <p:nvPr/>
        </p:nvPicPr>
        <p:blipFill>
          <a:blip r:embed="rId4"/>
          <a:stretch>
            <a:fillRect/>
          </a:stretch>
        </p:blipFill>
        <p:spPr>
          <a:xfrm rot="720000">
            <a:off x="5317079" y="8304008"/>
            <a:ext cx="869105" cy="1174047"/>
          </a:xfrm>
          <a:prstGeom prst="rect">
            <a:avLst/>
          </a:prstGeom>
        </p:spPr>
      </p:pic>
      <p:pic>
        <p:nvPicPr>
          <p:cNvPr id="6" name="Picture 5" descr="A book cover of a child&#10;&#10;AI-generated content may be incorrect.">
            <a:extLst>
              <a:ext uri="{FF2B5EF4-FFF2-40B4-BE49-F238E27FC236}">
                <a16:creationId xmlns:a16="http://schemas.microsoft.com/office/drawing/2014/main" id="{01D079C6-4456-2E64-E8ED-9657252CB890}"/>
              </a:ext>
            </a:extLst>
          </p:cNvPr>
          <p:cNvPicPr>
            <a:picLocks noChangeAspect="1"/>
          </p:cNvPicPr>
          <p:nvPr/>
        </p:nvPicPr>
        <p:blipFill>
          <a:blip r:embed="rId5"/>
          <a:stretch>
            <a:fillRect/>
          </a:stretch>
        </p:blipFill>
        <p:spPr>
          <a:xfrm>
            <a:off x="4477164" y="7681262"/>
            <a:ext cx="1035584" cy="969383"/>
          </a:xfrm>
          <a:prstGeom prst="rect">
            <a:avLst/>
          </a:prstGeom>
        </p:spPr>
      </p:pic>
      <p:pic>
        <p:nvPicPr>
          <p:cNvPr id="13" name="Picture 12" descr="A cartoon of a child reading a map&#10;&#10;AI-generated content may be incorrect.">
            <a:extLst>
              <a:ext uri="{FF2B5EF4-FFF2-40B4-BE49-F238E27FC236}">
                <a16:creationId xmlns:a16="http://schemas.microsoft.com/office/drawing/2014/main" id="{FA2BA58D-446C-3278-8DA0-1A909422EFE5}"/>
              </a:ext>
            </a:extLst>
          </p:cNvPr>
          <p:cNvPicPr>
            <a:picLocks noChangeAspect="1"/>
          </p:cNvPicPr>
          <p:nvPr/>
        </p:nvPicPr>
        <p:blipFill>
          <a:blip r:embed="rId6"/>
          <a:stretch>
            <a:fillRect/>
          </a:stretch>
        </p:blipFill>
        <p:spPr>
          <a:xfrm rot="-720000">
            <a:off x="3726868" y="8336010"/>
            <a:ext cx="912696" cy="1142666"/>
          </a:xfrm>
          <a:prstGeom prst="rect">
            <a:avLst/>
          </a:prstGeom>
        </p:spPr>
      </p:pic>
      <p:pic>
        <p:nvPicPr>
          <p:cNvPr id="3" name="Picture 2" descr="A game with a bee and checkered flags&#10;&#10;AI-generated content may be incorrect.">
            <a:extLst>
              <a:ext uri="{FF2B5EF4-FFF2-40B4-BE49-F238E27FC236}">
                <a16:creationId xmlns:a16="http://schemas.microsoft.com/office/drawing/2014/main" id="{CF3CDC66-4A69-1E00-083B-BD738CD0A12C}"/>
              </a:ext>
            </a:extLst>
          </p:cNvPr>
          <p:cNvPicPr>
            <a:picLocks noChangeAspect="1"/>
          </p:cNvPicPr>
          <p:nvPr/>
        </p:nvPicPr>
        <p:blipFill>
          <a:blip r:embed="rId7"/>
          <a:stretch>
            <a:fillRect/>
          </a:stretch>
        </p:blipFill>
        <p:spPr>
          <a:xfrm>
            <a:off x="1135314" y="8184070"/>
            <a:ext cx="1448280" cy="1326666"/>
          </a:xfrm>
          <a:prstGeom prst="rect">
            <a:avLst/>
          </a:prstGeom>
        </p:spPr>
      </p:pic>
      <p:grpSp>
        <p:nvGrpSpPr>
          <p:cNvPr id="16" name="Group 15">
            <a:extLst>
              <a:ext uri="{FF2B5EF4-FFF2-40B4-BE49-F238E27FC236}">
                <a16:creationId xmlns:a16="http://schemas.microsoft.com/office/drawing/2014/main" id="{B2F59FB9-F984-9BAA-4B66-B6F7D58B2D19}"/>
              </a:ext>
            </a:extLst>
          </p:cNvPr>
          <p:cNvGrpSpPr/>
          <p:nvPr/>
        </p:nvGrpSpPr>
        <p:grpSpPr>
          <a:xfrm>
            <a:off x="495673" y="5310723"/>
            <a:ext cx="2729736" cy="843987"/>
            <a:chOff x="521849" y="5153693"/>
            <a:chExt cx="2729736" cy="843987"/>
          </a:xfrm>
        </p:grpSpPr>
        <p:pic>
          <p:nvPicPr>
            <p:cNvPr id="14" name="Picture 13" descr="964 Float Sink Stock Vectors and Vector ...">
              <a:extLst>
                <a:ext uri="{FF2B5EF4-FFF2-40B4-BE49-F238E27FC236}">
                  <a16:creationId xmlns:a16="http://schemas.microsoft.com/office/drawing/2014/main" id="{60FBE9D1-40A0-AD4E-950A-F54FB816080F}"/>
                </a:ext>
              </a:extLst>
            </p:cNvPr>
            <p:cNvPicPr>
              <a:picLocks noChangeAspect="1"/>
            </p:cNvPicPr>
            <p:nvPr/>
          </p:nvPicPr>
          <p:blipFill>
            <a:blip r:embed="rId8"/>
            <a:srcRect l="-3540" r="-885" b="3922"/>
            <a:stretch>
              <a:fillRect/>
            </a:stretch>
          </p:blipFill>
          <p:spPr>
            <a:xfrm>
              <a:off x="521849" y="5337964"/>
              <a:ext cx="1561824" cy="649755"/>
            </a:xfrm>
            <a:prstGeom prst="rect">
              <a:avLst/>
            </a:prstGeom>
          </p:spPr>
        </p:pic>
        <p:pic>
          <p:nvPicPr>
            <p:cNvPr id="15" name="Picture 14" descr="World map clipart Vector Images ...">
              <a:extLst>
                <a:ext uri="{FF2B5EF4-FFF2-40B4-BE49-F238E27FC236}">
                  <a16:creationId xmlns:a16="http://schemas.microsoft.com/office/drawing/2014/main" id="{CF49943C-D1CD-D28B-DDFF-FDAC7690ADC8}"/>
                </a:ext>
              </a:extLst>
            </p:cNvPr>
            <p:cNvPicPr>
              <a:picLocks noChangeAspect="1"/>
            </p:cNvPicPr>
            <p:nvPr/>
          </p:nvPicPr>
          <p:blipFill>
            <a:blip r:embed="rId9"/>
            <a:srcRect r="-1613"/>
            <a:stretch>
              <a:fillRect/>
            </a:stretch>
          </p:blipFill>
          <p:spPr>
            <a:xfrm>
              <a:off x="2183521" y="5153693"/>
              <a:ext cx="1068064" cy="843987"/>
            </a:xfrm>
            <a:prstGeom prst="rect">
              <a:avLst/>
            </a:prstGeom>
          </p:spPr>
        </p:pic>
      </p:grpSp>
      <p:pic>
        <p:nvPicPr>
          <p:cNvPr id="17" name="Picture 16" descr="A group of colorful cubes on a white paper&#10;&#10;AI-generated content may be incorrect.">
            <a:extLst>
              <a:ext uri="{FF2B5EF4-FFF2-40B4-BE49-F238E27FC236}">
                <a16:creationId xmlns:a16="http://schemas.microsoft.com/office/drawing/2014/main" id="{791BAF6F-C4CB-CDDF-A417-F9D640F69D82}"/>
              </a:ext>
            </a:extLst>
          </p:cNvPr>
          <p:cNvPicPr>
            <a:picLocks noChangeAspect="1"/>
          </p:cNvPicPr>
          <p:nvPr/>
        </p:nvPicPr>
        <p:blipFill>
          <a:blip r:embed="rId10"/>
          <a:srcRect/>
          <a:stretch>
            <a:fillRect/>
          </a:stretch>
        </p:blipFill>
        <p:spPr>
          <a:xfrm>
            <a:off x="4349474" y="1941740"/>
            <a:ext cx="1158407" cy="1069521"/>
          </a:xfrm>
          <a:prstGeom prst="rect">
            <a:avLst/>
          </a:prstGeom>
        </p:spPr>
      </p:pic>
      <p:pic>
        <p:nvPicPr>
          <p:cNvPr id="20" name="Picture 19">
            <a:extLst>
              <a:ext uri="{FF2B5EF4-FFF2-40B4-BE49-F238E27FC236}">
                <a16:creationId xmlns:a16="http://schemas.microsoft.com/office/drawing/2014/main" id="{1D09E37D-5AB7-F203-A536-35935114A607}"/>
              </a:ext>
            </a:extLst>
          </p:cNvPr>
          <p:cNvPicPr>
            <a:picLocks noChangeAspect="1"/>
          </p:cNvPicPr>
          <p:nvPr/>
        </p:nvPicPr>
        <p:blipFill>
          <a:blip r:embed="rId11"/>
          <a:stretch>
            <a:fillRect/>
          </a:stretch>
        </p:blipFill>
        <p:spPr>
          <a:xfrm>
            <a:off x="5467280" y="5541600"/>
            <a:ext cx="895047" cy="733425"/>
          </a:xfrm>
          <a:prstGeom prst="rect">
            <a:avLst/>
          </a:prstGeom>
        </p:spPr>
      </p:pic>
      <p:pic>
        <p:nvPicPr>
          <p:cNvPr id="18" name="Picture 17" descr="Ten Little Pirates : Brownlow, Mike ...">
            <a:extLst>
              <a:ext uri="{FF2B5EF4-FFF2-40B4-BE49-F238E27FC236}">
                <a16:creationId xmlns:a16="http://schemas.microsoft.com/office/drawing/2014/main" id="{36D0309B-9B2C-C60F-627E-B6117148482E}"/>
              </a:ext>
            </a:extLst>
          </p:cNvPr>
          <p:cNvPicPr>
            <a:picLocks noChangeAspect="1"/>
          </p:cNvPicPr>
          <p:nvPr/>
        </p:nvPicPr>
        <p:blipFill>
          <a:blip r:embed="rId12"/>
          <a:stretch>
            <a:fillRect/>
          </a:stretch>
        </p:blipFill>
        <p:spPr>
          <a:xfrm>
            <a:off x="494974" y="2366133"/>
            <a:ext cx="684017" cy="629151"/>
          </a:xfrm>
          <a:prstGeom prst="rect">
            <a:avLst/>
          </a:prstGeom>
        </p:spPr>
      </p:pic>
      <p:pic>
        <p:nvPicPr>
          <p:cNvPr id="22" name="Picture 21" descr="C:\Users\LocalUser\AppData\Local\Microsoft\Windows\INetCache\Content.MSO\8ECEF663.tmp">
            <a:extLst>
              <a:ext uri="{FF2B5EF4-FFF2-40B4-BE49-F238E27FC236}">
                <a16:creationId xmlns:a16="http://schemas.microsoft.com/office/drawing/2014/main" id="{5EBDA8FC-E56F-F3ED-D581-CE30851347A6}"/>
              </a:ext>
            </a:extLst>
          </p:cNvPr>
          <p:cNvPicPr>
            <a:picLocks noChangeAspect="1"/>
          </p:cNvPicPr>
          <p:nvPr/>
        </p:nvPicPr>
        <p:blipFill>
          <a:blip r:embed="rId13"/>
          <a:stretch>
            <a:fillRect/>
          </a:stretch>
        </p:blipFill>
        <p:spPr>
          <a:xfrm>
            <a:off x="1320359" y="2274205"/>
            <a:ext cx="799700" cy="723900"/>
          </a:xfrm>
          <a:prstGeom prst="rect">
            <a:avLst/>
          </a:prstGeom>
        </p:spPr>
      </p:pic>
      <p:pic>
        <p:nvPicPr>
          <p:cNvPr id="23" name="Picture 22" descr="A blue and white cover with a cartoon blue monster&#10;&#10;AI-generated content may be incorrect.">
            <a:extLst>
              <a:ext uri="{FF2B5EF4-FFF2-40B4-BE49-F238E27FC236}">
                <a16:creationId xmlns:a16="http://schemas.microsoft.com/office/drawing/2014/main" id="{F2E7287E-F4FC-EBB8-05DC-D0C1F7E415BD}"/>
              </a:ext>
            </a:extLst>
          </p:cNvPr>
          <p:cNvPicPr>
            <a:picLocks noChangeAspect="1"/>
          </p:cNvPicPr>
          <p:nvPr/>
        </p:nvPicPr>
        <p:blipFill>
          <a:blip r:embed="rId14"/>
          <a:stretch>
            <a:fillRect/>
          </a:stretch>
        </p:blipFill>
        <p:spPr>
          <a:xfrm>
            <a:off x="2330076" y="2322143"/>
            <a:ext cx="947514" cy="702281"/>
          </a:xfrm>
          <a:prstGeom prst="rect">
            <a:avLst/>
          </a:prstGeom>
        </p:spPr>
      </p:pic>
    </p:spTree>
    <p:extLst>
      <p:ext uri="{BB962C8B-B14F-4D97-AF65-F5344CB8AC3E}">
        <p14:creationId xmlns:p14="http://schemas.microsoft.com/office/powerpoint/2010/main" val="246103798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874e889e-6143-427f-861a-68f97f07be53">
      <Terms xmlns="http://schemas.microsoft.com/office/infopath/2007/PartnerControls"/>
    </lcf76f155ced4ddcb4097134ff3c332f>
    <TaxCatchAll xmlns="cac48d98-c999-4eb6-b102-8f6f3bbb3bd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4EAEBD5A9F1F24EA4B706A93F496663" ma:contentTypeVersion="13" ma:contentTypeDescription="Create a new document." ma:contentTypeScope="" ma:versionID="9d7e734a448f888f161bb34cb5e715ac">
  <xsd:schema xmlns:xsd="http://www.w3.org/2001/XMLSchema" xmlns:xs="http://www.w3.org/2001/XMLSchema" xmlns:p="http://schemas.microsoft.com/office/2006/metadata/properties" xmlns:ns2="874e889e-6143-427f-861a-68f97f07be53" xmlns:ns3="cac48d98-c999-4eb6-b102-8f6f3bbb3bd5" targetNamespace="http://schemas.microsoft.com/office/2006/metadata/properties" ma:root="true" ma:fieldsID="74d9f4fadd3454f93e602e0c8bec3344" ns2:_="" ns3:_="">
    <xsd:import namespace="874e889e-6143-427f-861a-68f97f07be53"/>
    <xsd:import namespace="cac48d98-c999-4eb6-b102-8f6f3bbb3bd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4e889e-6143-427f-861a-68f97f07be5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53656f60-27ea-4f4c-865c-e98f0fe40ea8"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dexed="true" ma:internalName="MediaServiceLocation" ma:readOnly="true">
      <xsd:simpleType>
        <xsd:restriction base="dms:Text"/>
      </xsd:simpleType>
    </xsd:element>
    <xsd:element name="MediaServiceBillingMetadata" ma:index="20"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ac48d98-c999-4eb6-b102-8f6f3bbb3bd5"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d571e8da-db13-4c63-b429-106e3add7984}" ma:internalName="TaxCatchAll" ma:showField="CatchAllData" ma:web="cac48d98-c999-4eb6-b102-8f6f3bbb3bd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F6D455D-052B-49D8-921E-8481E3F7D9CC}">
  <ds:schemaRefs>
    <ds:schemaRef ds:uri="http://www.w3.org/XML/1998/namespace"/>
    <ds:schemaRef ds:uri="http://purl.org/dc/elements/1.1/"/>
    <ds:schemaRef ds:uri="http://schemas.microsoft.com/office/2006/metadata/properties"/>
    <ds:schemaRef ds:uri="http://schemas.openxmlformats.org/package/2006/metadata/core-properties"/>
    <ds:schemaRef ds:uri="http://schemas.microsoft.com/office/2006/documentManagement/types"/>
    <ds:schemaRef ds:uri="http://schemas.microsoft.com/office/infopath/2007/PartnerControls"/>
    <ds:schemaRef ds:uri="http://purl.org/dc/dcmitype/"/>
    <ds:schemaRef ds:uri="cac48d98-c999-4eb6-b102-8f6f3bbb3bd5"/>
    <ds:schemaRef ds:uri="874e889e-6143-427f-861a-68f97f07be53"/>
    <ds:schemaRef ds:uri="http://purl.org/dc/terms/"/>
  </ds:schemaRefs>
</ds:datastoreItem>
</file>

<file path=customXml/itemProps2.xml><?xml version="1.0" encoding="utf-8"?>
<ds:datastoreItem xmlns:ds="http://schemas.openxmlformats.org/officeDocument/2006/customXml" ds:itemID="{0688D3E1-DB36-46BC-946C-9EC15E59858E}">
  <ds:schemaRefs>
    <ds:schemaRef ds:uri="http://schemas.microsoft.com/sharepoint/v3/contenttype/forms"/>
  </ds:schemaRefs>
</ds:datastoreItem>
</file>

<file path=customXml/itemProps3.xml><?xml version="1.0" encoding="utf-8"?>
<ds:datastoreItem xmlns:ds="http://schemas.openxmlformats.org/officeDocument/2006/customXml" ds:itemID="{C034F329-06FB-4D94-91C1-6ABCA40BBD9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74e889e-6143-427f-861a-68f97f07be53"/>
    <ds:schemaRef ds:uri="cac48d98-c999-4eb6-b102-8f6f3bbb3bd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32</TotalTime>
  <Words>720</Words>
  <Application>Microsoft Office PowerPoint</Application>
  <PresentationFormat>A4 Paper (210x297 mm)</PresentationFormat>
  <Paragraphs>61</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Sam Thomas</dc:creator>
  <cp:lastModifiedBy>Gina Hylton</cp:lastModifiedBy>
  <cp:revision>186</cp:revision>
  <dcterms:created xsi:type="dcterms:W3CDTF">2023-03-07T15:16:37Z</dcterms:created>
  <dcterms:modified xsi:type="dcterms:W3CDTF">2026-05-22T07:00:17Z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0x01010014EAEBD5A9F1F24EA4B706A93F496663</vt:lpwstr>
  </property>
  <property fmtid="{D5CDD505-2E9C-101B-9397-08002B2CF9AE}" pid="3" name="MediaServiceImageTags">
    <vt:lpwstr/>
  </property>
</Properties>
</file>