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F221B-B4C9-A535-DF07-ADA335A184B3}" v="2" dt="2026-03-23T10:23:45.044"/>
    <p1510:client id="{BBB17E2C-1995-9119-FABE-7D1764808351}" v="25" dt="2026-03-23T08:17:42.601"/>
    <p1510:client id="{DA83A348-A121-6ED9-4E05-7089F63E95AC}" v="15" dt="2026-03-23T08:43:36.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27/03/2026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27/03/2026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27/03/2026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27/03/2026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27/03/2026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27/03/2026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a:ln>
                  <a:noFill/>
                </a:ln>
                <a:solidFill>
                  <a:srgbClr val="000000"/>
                </a:solidFill>
                <a:effectLst/>
                <a:latin typeface="Calibri"/>
                <a:cs typeface="Calibri"/>
              </a:rPr>
              <a:t>EYFS 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0000"/>
                </a:solidFill>
                <a:effectLst/>
                <a:latin typeface="Calibri" panose="020F0502020204030204" pitchFamily="34" charset="0"/>
              </a:rPr>
              <a:t>  Summer 1 – 2025/26</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440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altLang="en-US" sz="1200" dirty="0">
                <a:solidFill>
                  <a:srgbClr val="000000"/>
                </a:solidFill>
                <a:latin typeface="Calibri" panose="020F0502020204030204" pitchFamily="34" charset="0"/>
              </a:rPr>
              <a:t>PE will continue to be on a Monday. The children are to come to school in their P.E. kit and remain in it for the day.</a:t>
            </a:r>
          </a:p>
          <a:p>
            <a:pPr algn="just" defTabSz="914400" eaLnBrk="0" fontAlgn="base" hangingPunct="0">
              <a:spcBef>
                <a:spcPct val="0"/>
              </a:spcBef>
              <a:spcAft>
                <a:spcPct val="0"/>
              </a:spcAft>
            </a:pPr>
            <a:endParaRPr lang="en-GB" altLang="en-US" sz="1600" dirty="0">
              <a:solidFill>
                <a:srgbClr val="000000"/>
              </a:solidFill>
              <a:latin typeface="Calibri" panose="020F0502020204030204" pitchFamily="34" charset="0"/>
            </a:endParaRPr>
          </a:p>
          <a:p>
            <a:pPr algn="just" defTabSz="914400" eaLnBrk="0" fontAlgn="base" hangingPunct="0">
              <a:spcBef>
                <a:spcPct val="0"/>
              </a:spcBef>
              <a:spcAft>
                <a:spcPct val="0"/>
              </a:spcAft>
            </a:pPr>
            <a:r>
              <a:rPr lang="en-GB" altLang="en-US" sz="1200" dirty="0">
                <a:solidFill>
                  <a:srgbClr val="000000"/>
                </a:solidFill>
                <a:latin typeface="Calibri" panose="020F0502020204030204" pitchFamily="34" charset="0"/>
              </a:rPr>
              <a:t>Please ensure that reading books are brought back to school on a Friday ready to be changed.</a:t>
            </a: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ea typeface="Calibri"/>
                <a:cs typeface="Calibri"/>
              </a:rPr>
              <a:t>Communication and Language</a:t>
            </a:r>
          </a:p>
          <a:p>
            <a:pPr algn="just" defTabSz="914400">
              <a:spcBef>
                <a:spcPct val="0"/>
              </a:spcBef>
              <a:spcAft>
                <a:spcPct val="0"/>
              </a:spcAft>
            </a:pPr>
            <a:r>
              <a:rPr lang="en-GB" sz="1200" dirty="0">
                <a:solidFill>
                  <a:srgbClr val="000000"/>
                </a:solidFill>
                <a:latin typeface="Calibri"/>
                <a:ea typeface="Calibri"/>
                <a:cs typeface="Calibri"/>
              </a:rPr>
              <a:t>In this half term, the children will be learning how to ask a question using who, what, where, why, when and how as a starting point. Through Talk for Writing, the children will be learning to use connectives to link their ideas together. The children will also continue to learn a range of rhymes and songs to support their learning.</a:t>
            </a:r>
            <a:endParaRPr lang="en-GB" dirty="0">
              <a:solidFill>
                <a:srgbClr val="000000"/>
              </a:solidFill>
              <a:latin typeface="Calibri"/>
              <a:ea typeface="Calibri"/>
              <a:cs typeface="Calibri"/>
            </a:endParaRPr>
          </a:p>
          <a:p>
            <a:pPr algn="just" defTabSz="914400">
              <a:spcBef>
                <a:spcPct val="0"/>
              </a:spcBef>
              <a:spcAft>
                <a:spcPct val="0"/>
              </a:spcAft>
            </a:pPr>
            <a:endParaRPr lang="en-GB" sz="1200" dirty="0">
              <a:ea typeface="Calibri" panose="020F0502020204030204"/>
              <a:cs typeface="Calibri" panose="020F0502020204030204"/>
            </a:endParaRPr>
          </a:p>
          <a:p>
            <a:pPr algn="just" defTabSz="914400">
              <a:spcBef>
                <a:spcPct val="0"/>
              </a:spcBef>
              <a:spcAft>
                <a:spcPct val="0"/>
              </a:spcAft>
            </a:pPr>
            <a:endParaRPr lang="en-GB" sz="1200" dirty="0">
              <a:ea typeface="Calibri" panose="020F0502020204030204"/>
              <a:cs typeface="Calibri" panose="020F0502020204030204"/>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latin typeface="Calibri"/>
                <a:cs typeface="Calibri"/>
              </a:rPr>
              <a:t>Physical Development</a:t>
            </a:r>
            <a:endParaRPr lang="en-US" dirty="0"/>
          </a:p>
          <a:p>
            <a:pPr algn="just" defTabSz="914400">
              <a:spcBef>
                <a:spcPct val="0"/>
              </a:spcBef>
              <a:spcAft>
                <a:spcPct val="0"/>
              </a:spcAft>
            </a:pPr>
            <a:r>
              <a:rPr lang="en-US" sz="1200" dirty="0">
                <a:solidFill>
                  <a:srgbClr val="000000"/>
                </a:solidFill>
                <a:latin typeface="Calibri"/>
                <a:ea typeface="Calibri"/>
                <a:cs typeface="Calibri"/>
              </a:rPr>
              <a:t>The children will continue to </a:t>
            </a:r>
            <a:r>
              <a:rPr lang="en-US" sz="1200" dirty="0" err="1">
                <a:solidFill>
                  <a:srgbClr val="000000"/>
                </a:solidFill>
                <a:latin typeface="Calibri"/>
                <a:ea typeface="Calibri"/>
                <a:cs typeface="Calibri"/>
              </a:rPr>
              <a:t>practise</a:t>
            </a:r>
            <a:r>
              <a:rPr lang="en-US" sz="1200" dirty="0">
                <a:solidFill>
                  <a:srgbClr val="000000"/>
                </a:solidFill>
                <a:latin typeface="Calibri"/>
                <a:ea typeface="Calibri"/>
                <a:cs typeface="Calibri"/>
              </a:rPr>
              <a:t> curly letters, zig‑zag letters, one‑armed robot letters and long ladder letters, helping them develop control and confidence in their letter formation. They will continue to work on their scissor grip and cutting skills.</a:t>
            </a:r>
            <a:endParaRPr lang="en-GB" dirty="0">
              <a:solidFill>
                <a:srgbClr val="000000"/>
              </a:solidFill>
              <a:latin typeface="Calibri"/>
              <a:ea typeface="Calibri"/>
              <a:cs typeface="Calibri"/>
            </a:endParaRPr>
          </a:p>
          <a:p>
            <a:pPr algn="just" defTabSz="914400"/>
            <a:r>
              <a:rPr lang="en-US" sz="1200" dirty="0">
                <a:solidFill>
                  <a:srgbClr val="000000"/>
                </a:solidFill>
                <a:latin typeface="Calibri"/>
                <a:ea typeface="Calibri"/>
                <a:cs typeface="Calibri"/>
              </a:rPr>
              <a:t>The children will develop their balancing skills on apparatus and practice traveling around, over and through apparatus to build their coordination and confidence. The children will learn how to jump safely from a height by focusing on technique and safety.</a:t>
            </a:r>
            <a:endParaRPr lang="en-US" dirty="0">
              <a:ea typeface="Calibri" panose="020F0502020204030204"/>
              <a:cs typeface="Calibri" panose="020F0502020204030204"/>
            </a:endParaRPr>
          </a:p>
          <a:p>
            <a:pPr algn="ctr" defTabSz="914400">
              <a:spcBef>
                <a:spcPct val="0"/>
              </a:spcBef>
              <a:spcAft>
                <a:spcPct val="0"/>
              </a:spcAft>
            </a:pPr>
            <a:endParaRPr lang="en-GB" dirty="0">
              <a:ea typeface="Calibri" panose="020F0502020204030204"/>
              <a:cs typeface="Calibri" panose="020F0502020204030204"/>
            </a:endParaRPr>
          </a:p>
        </p:txBody>
      </p:sp>
      <p:sp>
        <p:nvSpPr>
          <p:cNvPr id="11" name="Text Box 8"/>
          <p:cNvSpPr txBox="1">
            <a:spLocks noChangeArrowheads="1"/>
          </p:cNvSpPr>
          <p:nvPr/>
        </p:nvSpPr>
        <p:spPr bwMode="auto">
          <a:xfrm>
            <a:off x="3629508" y="1953177"/>
            <a:ext cx="2948679" cy="49260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algn="ctr"/>
            <a:endParaRPr lang="en-GB" sz="1200" b="1" dirty="0"/>
          </a:p>
          <a:p>
            <a:pPr algn="ctr"/>
            <a:endParaRPr lang="en-GB" sz="1200" b="1" dirty="0"/>
          </a:p>
          <a:p>
            <a:pPr algn="ctr"/>
            <a:r>
              <a:rPr lang="en-GB" sz="1200" b="1" dirty="0"/>
              <a:t>April</a:t>
            </a:r>
            <a:endParaRPr lang="en-GB" sz="1200" dirty="0"/>
          </a:p>
          <a:p>
            <a:pPr algn="ctr"/>
            <a:r>
              <a:rPr lang="en-GB" sz="1200" dirty="0"/>
              <a:t>Monday 13</a:t>
            </a:r>
            <a:r>
              <a:rPr lang="en-GB" sz="1200" baseline="30000" dirty="0"/>
              <a:t>th</a:t>
            </a:r>
            <a:r>
              <a:rPr lang="en-GB" sz="1200" dirty="0"/>
              <a:t> – Back to school</a:t>
            </a:r>
          </a:p>
          <a:p>
            <a:pPr algn="ctr"/>
            <a:r>
              <a:rPr lang="en-GB" sz="1200" dirty="0"/>
              <a:t>Tuesday 21</a:t>
            </a:r>
            <a:r>
              <a:rPr lang="en-GB" sz="1200" baseline="30000" dirty="0"/>
              <a:t>st</a:t>
            </a:r>
            <a:r>
              <a:rPr lang="en-GB" sz="1200" dirty="0"/>
              <a:t>  - </a:t>
            </a:r>
            <a:r>
              <a:rPr lang="en-GB" altLang="en-US" sz="1200" dirty="0">
                <a:latin typeface="Calibri" panose="020F0502020204030204" pitchFamily="34" charset="0"/>
                <a:cs typeface="Calibri" panose="020F0502020204030204" pitchFamily="34" charset="0"/>
              </a:rPr>
              <a:t>PTA Meeting 7.15pm</a:t>
            </a:r>
          </a:p>
          <a:p>
            <a:pPr algn="ctr"/>
            <a:r>
              <a:rPr lang="en-GB" sz="1200" dirty="0"/>
              <a:t>Thursday 23</a:t>
            </a:r>
            <a:r>
              <a:rPr lang="en-GB" sz="1200" baseline="30000" dirty="0"/>
              <a:t>rd</a:t>
            </a:r>
            <a:r>
              <a:rPr lang="en-GB" sz="1200" dirty="0"/>
              <a:t> – St Georges Day </a:t>
            </a:r>
          </a:p>
          <a:p>
            <a:pPr algn="ctr"/>
            <a:endParaRPr lang="en-GB" sz="1200" b="1"/>
          </a:p>
          <a:p>
            <a:pPr algn="ctr"/>
            <a:endParaRPr lang="en-GB" sz="1200" b="1" dirty="0"/>
          </a:p>
          <a:p>
            <a:pPr algn="ctr"/>
            <a:r>
              <a:rPr lang="en-GB" sz="1200" b="1" dirty="0"/>
              <a:t>May</a:t>
            </a:r>
            <a:endParaRPr lang="en-GB" sz="1200" dirty="0"/>
          </a:p>
          <a:p>
            <a:pPr algn="ctr"/>
            <a:r>
              <a:rPr lang="en-GB" sz="1200" dirty="0"/>
              <a:t>Monday 4</a:t>
            </a:r>
            <a:r>
              <a:rPr lang="en-GB" sz="1200" baseline="30000" dirty="0"/>
              <a:t>th</a:t>
            </a:r>
            <a:r>
              <a:rPr lang="en-GB" sz="1200" dirty="0"/>
              <a:t> – Bank Holiday</a:t>
            </a:r>
          </a:p>
          <a:p>
            <a:pPr algn="ctr"/>
            <a:r>
              <a:rPr lang="en-GB" sz="1200" dirty="0"/>
              <a:t>Thursday 14</a:t>
            </a:r>
            <a:r>
              <a:rPr lang="en-GB" sz="1200" baseline="30000" dirty="0"/>
              <a:t>th</a:t>
            </a:r>
            <a:r>
              <a:rPr lang="en-GB" sz="1200" dirty="0"/>
              <a:t> – Class Photos</a:t>
            </a:r>
          </a:p>
          <a:p>
            <a:pPr algn="ctr"/>
            <a:endParaRPr lang="en-GB" sz="1200" dirty="0"/>
          </a:p>
          <a:p>
            <a:pPr algn="ctr"/>
            <a:r>
              <a:rPr lang="en-GB" sz="1200" dirty="0"/>
              <a:t>Thursday 14</a:t>
            </a:r>
            <a:r>
              <a:rPr lang="en-GB" sz="1200" baseline="30000" dirty="0"/>
              <a:t>th</a:t>
            </a:r>
            <a:r>
              <a:rPr lang="en-GB" sz="1200" dirty="0"/>
              <a:t> – Reception school trip </a:t>
            </a:r>
          </a:p>
          <a:p>
            <a:pPr algn="ctr"/>
            <a:endParaRPr lang="en-GB" sz="1200" dirty="0"/>
          </a:p>
          <a:p>
            <a:pPr algn="ctr"/>
            <a:r>
              <a:rPr lang="en-GB" sz="1200" dirty="0"/>
              <a:t>Friday 22</a:t>
            </a:r>
            <a:r>
              <a:rPr lang="en-GB" sz="1200" baseline="30000" dirty="0"/>
              <a:t>nd</a:t>
            </a:r>
            <a:r>
              <a:rPr lang="en-GB" sz="1200" dirty="0"/>
              <a:t> – Last day of term 3.15pm pick up</a:t>
            </a:r>
          </a:p>
          <a:p>
            <a:pPr marL="0" marR="0" lvl="0" indent="0" algn="ctr" defTabSz="914400" eaLnBrk="0" fontAlgn="base" hangingPunct="0">
              <a:lnSpc>
                <a:spcPct val="100000"/>
              </a:lnSpc>
              <a:spcBef>
                <a:spcPct val="0"/>
              </a:spcBef>
              <a:spcAft>
                <a:spcPct val="0"/>
              </a:spcAft>
              <a:buClrTx/>
              <a:buSzTx/>
              <a:buFontTx/>
              <a:buNone/>
              <a:tabLst/>
            </a:pPr>
            <a:endParaRPr lang="en-GB" altLang="en-US" sz="1200" i="1"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ctr" defTabSz="914400" rtl="0" eaLnBrk="0" fontAlgn="base" latinLnBrk="0" hangingPunct="0">
              <a:lnSpc>
                <a:spcPct val="100000"/>
              </a:lnSpc>
              <a:spcBef>
                <a:spcPct val="0"/>
              </a:spcBef>
              <a:spcAft>
                <a:spcPct val="0"/>
              </a:spcAft>
              <a:buClrTx/>
              <a:buSzTx/>
              <a:buAutoNum type="arabicPeriod"/>
              <a:tabLst/>
            </a:pPr>
            <a:endParaRPr lang="en-GB" altLang="en-US" sz="12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ctr" defTabSz="914400" rtl="0" eaLnBrk="0" fontAlgn="base" latinLnBrk="0" hangingPunct="0">
              <a:lnSpc>
                <a:spcPct val="100000"/>
              </a:lnSpc>
              <a:spcBef>
                <a:spcPct val="0"/>
              </a:spcBef>
              <a:spcAft>
                <a:spcPct val="0"/>
              </a:spcAft>
              <a:buClrTx/>
              <a:buSzTx/>
              <a:tabLst/>
            </a:pPr>
            <a:endParaRPr lang="en-GB" altLang="en-US" sz="12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6">
            <a:extLst>
              <a:ext uri="{FF2B5EF4-FFF2-40B4-BE49-F238E27FC236}">
                <a16:creationId xmlns:a16="http://schemas.microsoft.com/office/drawing/2014/main" id="{42312879-B70A-4232-A0EA-86BA7D473627}"/>
              </a:ext>
            </a:extLst>
          </p:cNvPr>
          <p:cNvSpPr txBox="1">
            <a:spLocks noChangeArrowheads="1"/>
          </p:cNvSpPr>
          <p:nvPr/>
        </p:nvSpPr>
        <p:spPr bwMode="auto">
          <a:xfrm>
            <a:off x="3629508" y="7046434"/>
            <a:ext cx="2948679"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600" b="1" u="sng" dirty="0">
                <a:solidFill>
                  <a:srgbClr val="000000"/>
                </a:solidFill>
                <a:cs typeface="Calibri"/>
              </a:rPr>
              <a:t>Personal, Social and Emotional Development</a:t>
            </a:r>
          </a:p>
          <a:p>
            <a:pPr algn="just" defTabSz="914400">
              <a:spcBef>
                <a:spcPct val="0"/>
              </a:spcBef>
              <a:spcAft>
                <a:spcPct val="0"/>
              </a:spcAft>
            </a:pPr>
            <a:r>
              <a:rPr lang="en-US" altLang="en-US" sz="1200" dirty="0">
                <a:latin typeface="Calibri"/>
                <a:ea typeface="Calibri"/>
                <a:cs typeface="Calibri"/>
              </a:rPr>
              <a:t>This term the children will be learning about how they are similar and different to each other and use this knowledge to complete a challenge successfully as a team. They will then learn about how to be healthy, thinking about exercise, diet and keeping clean!</a:t>
            </a:r>
          </a:p>
          <a:p>
            <a:pPr algn="just" defTabSz="914400"/>
            <a:endParaRPr lang="en-US" sz="1200" dirty="0">
              <a:ea typeface="Calibri" panose="020F0502020204030204"/>
              <a:cs typeface="Segoe UI"/>
            </a:endParaRPr>
          </a:p>
          <a:p>
            <a:pPr algn="just" defTabSz="914400">
              <a:spcBef>
                <a:spcPct val="0"/>
              </a:spcBef>
              <a:spcAft>
                <a:spcPct val="0"/>
              </a:spcAft>
            </a:pPr>
            <a:endParaRPr lang="en-US" sz="1200" dirty="0">
              <a:latin typeface="Calibri"/>
              <a:ea typeface="Calibri"/>
              <a:cs typeface="Calibri" panose="020F0502020204030204"/>
            </a:endParaRPr>
          </a:p>
          <a:p>
            <a:pPr defTabSz="914400">
              <a:spcBef>
                <a:spcPct val="0"/>
              </a:spcBef>
              <a:spcAft>
                <a:spcPct val="0"/>
              </a:spcAft>
            </a:pPr>
            <a:endParaRPr lang="en-US" altLang="en-US" sz="1200" dirty="0">
              <a:latin typeface="Calibri"/>
              <a:ea typeface="Calibri"/>
              <a:cs typeface="Arial"/>
            </a:endParaRPr>
          </a:p>
        </p:txBody>
      </p:sp>
      <p:pic>
        <p:nvPicPr>
          <p:cNvPr id="2" name="Picture 1" descr="A group of kids playing a game&#10;&#10;Description automatically generated">
            <a:extLst>
              <a:ext uri="{FF2B5EF4-FFF2-40B4-BE49-F238E27FC236}">
                <a16:creationId xmlns:a16="http://schemas.microsoft.com/office/drawing/2014/main" id="{C26B8581-563C-41F4-89AF-911656E6854D}"/>
              </a:ext>
            </a:extLst>
          </p:cNvPr>
          <p:cNvPicPr>
            <a:picLocks noChangeAspect="1"/>
          </p:cNvPicPr>
          <p:nvPr/>
        </p:nvPicPr>
        <p:blipFill>
          <a:blip r:embed="rId3"/>
          <a:stretch>
            <a:fillRect/>
          </a:stretch>
        </p:blipFill>
        <p:spPr>
          <a:xfrm>
            <a:off x="1033846" y="6048196"/>
            <a:ext cx="1696814" cy="662421"/>
          </a:xfrm>
          <a:prstGeom prst="rect">
            <a:avLst/>
          </a:prstGeom>
        </p:spPr>
      </p:pic>
      <p:pic>
        <p:nvPicPr>
          <p:cNvPr id="13" name="Picture 12" descr="A group of children running&#10;&#10;AI-generated content may be incorrect.">
            <a:extLst>
              <a:ext uri="{FF2B5EF4-FFF2-40B4-BE49-F238E27FC236}">
                <a16:creationId xmlns:a16="http://schemas.microsoft.com/office/drawing/2014/main" id="{76CADB65-78E1-4957-A4E8-37E69F5A6392}"/>
              </a:ext>
            </a:extLst>
          </p:cNvPr>
          <p:cNvPicPr>
            <a:picLocks noChangeAspect="1"/>
          </p:cNvPicPr>
          <p:nvPr/>
        </p:nvPicPr>
        <p:blipFill>
          <a:blip r:embed="rId4"/>
          <a:stretch>
            <a:fillRect/>
          </a:stretch>
        </p:blipFill>
        <p:spPr>
          <a:xfrm>
            <a:off x="3981729" y="8834952"/>
            <a:ext cx="1122118" cy="591201"/>
          </a:xfrm>
          <a:prstGeom prst="rect">
            <a:avLst/>
          </a:prstGeom>
        </p:spPr>
      </p:pic>
      <p:pic>
        <p:nvPicPr>
          <p:cNvPr id="14" name="Picture 13" descr="A lunch box with sandwiches and vegetables&#10;&#10;AI-generated content may be incorrect.">
            <a:extLst>
              <a:ext uri="{FF2B5EF4-FFF2-40B4-BE49-F238E27FC236}">
                <a16:creationId xmlns:a16="http://schemas.microsoft.com/office/drawing/2014/main" id="{30E4F576-0868-47ED-BB7C-9528188D927A}"/>
              </a:ext>
            </a:extLst>
          </p:cNvPr>
          <p:cNvPicPr>
            <a:picLocks noChangeAspect="1"/>
          </p:cNvPicPr>
          <p:nvPr/>
        </p:nvPicPr>
        <p:blipFill>
          <a:blip r:embed="rId5"/>
          <a:stretch>
            <a:fillRect/>
          </a:stretch>
        </p:blipFill>
        <p:spPr>
          <a:xfrm>
            <a:off x="5314294" y="8834952"/>
            <a:ext cx="866874" cy="595640"/>
          </a:xfrm>
          <a:prstGeom prst="rect">
            <a:avLst/>
          </a:prstGeom>
        </p:spPr>
      </p:pic>
      <p:pic>
        <p:nvPicPr>
          <p:cNvPr id="15" name="Picture 14">
            <a:extLst>
              <a:ext uri="{FF2B5EF4-FFF2-40B4-BE49-F238E27FC236}">
                <a16:creationId xmlns:a16="http://schemas.microsoft.com/office/drawing/2014/main" id="{93525ADD-9C82-4BB3-AE83-D2DBFC81A7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467863"/>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556205" y="3508256"/>
            <a:ext cx="297311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a:ln>
                  <a:noFill/>
                </a:ln>
                <a:solidFill>
                  <a:srgbClr val="000000"/>
                </a:solidFill>
                <a:effectLst/>
                <a:latin typeface="Calibri"/>
                <a:cs typeface="Calibri"/>
              </a:rPr>
              <a:t>Expressive Arts and Design</a:t>
            </a:r>
          </a:p>
          <a:p>
            <a:pPr algn="just" defTabSz="914400">
              <a:spcBef>
                <a:spcPct val="0"/>
              </a:spcBef>
              <a:spcAft>
                <a:spcPct val="0"/>
              </a:spcAft>
            </a:pPr>
            <a:r>
              <a:rPr lang="en-GB" altLang="en-US" sz="1200">
                <a:ea typeface="Calibri"/>
                <a:cs typeface="Calibri" panose="020F0502020204030204"/>
              </a:rPr>
              <a:t>This term the children will be learning about fruits from different countries and designing a salad to taste. The children will be taught how to add more detail to their drawings by looking closely at plants. They will learn how to join materials together to make a moving mechanism scene for an animal. The children will be learning to perform a dance routine and a poem. </a:t>
            </a:r>
          </a:p>
        </p:txBody>
      </p:sp>
      <p:sp>
        <p:nvSpPr>
          <p:cNvPr id="8" name="Text Box 6"/>
          <p:cNvSpPr txBox="1">
            <a:spLocks noChangeArrowheads="1"/>
          </p:cNvSpPr>
          <p:nvPr/>
        </p:nvSpPr>
        <p:spPr bwMode="auto">
          <a:xfrm>
            <a:off x="297069" y="6743770"/>
            <a:ext cx="3080163"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latinLnBrk="0">
              <a:lnSpc>
                <a:spcPct val="100000"/>
              </a:lnSpc>
              <a:spcBef>
                <a:spcPct val="0"/>
              </a:spcBef>
              <a:spcAft>
                <a:spcPct val="0"/>
              </a:spcAft>
              <a:buClrTx/>
              <a:buSzTx/>
              <a:buFontTx/>
              <a:buNone/>
              <a:tabLst/>
            </a:pPr>
            <a:endParaRPr lang="en-GB" altLang="en-US" sz="1600" b="1" u="sng">
              <a:solidFill>
                <a:srgbClr val="000000"/>
              </a:solidFill>
              <a:latin typeface="Calibri" panose="020F0502020204030204" pitchFamily="34" charset="0"/>
              <a:cs typeface="Calibri"/>
            </a:endParaRPr>
          </a:p>
          <a:p>
            <a:pPr algn="ctr" defTabSz="914400"/>
            <a:endParaRPr lang="en-GB"/>
          </a:p>
          <a:p>
            <a:pPr algn="ctr" defTabSz="914400">
              <a:spcBef>
                <a:spcPct val="0"/>
              </a:spcBef>
              <a:spcAft>
                <a:spcPct val="0"/>
              </a:spcAft>
            </a:pPr>
            <a:endParaRPr lang="en-GB" altLang="en-US" sz="1600" b="1" u="sng">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6743771"/>
            <a:ext cx="2973111"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04212" y="3508256"/>
            <a:ext cx="309445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a:r>
              <a:rPr lang="en-GB" sz="1600" b="1" u="sng" dirty="0">
                <a:solidFill>
                  <a:srgbClr val="000000"/>
                </a:solidFill>
                <a:latin typeface="Calibri"/>
                <a:ea typeface="Calibri"/>
                <a:cs typeface="Calibri"/>
              </a:rPr>
              <a:t>Understanding the World</a:t>
            </a:r>
            <a:endParaRPr lang="en-US" sz="1600" dirty="0">
              <a:solidFill>
                <a:srgbClr val="000000"/>
              </a:solidFill>
              <a:latin typeface="Calibri"/>
              <a:ea typeface="Calibri"/>
              <a:cs typeface="Calibri"/>
            </a:endParaRPr>
          </a:p>
          <a:p>
            <a:pPr algn="just"/>
            <a:r>
              <a:rPr lang="en-GB" sz="1200" dirty="0">
                <a:solidFill>
                  <a:srgbClr val="000000"/>
                </a:solidFill>
                <a:latin typeface="Calibri"/>
                <a:ea typeface="Calibri"/>
                <a:cs typeface="Calibri"/>
              </a:rPr>
              <a:t>This term, the children will continue to learn more about the world around them, including where they live and what it is like to live there. They will then explore other countries and beliefs, discussing how these may be similar or different to living in England.</a:t>
            </a:r>
            <a:endParaRPr lang="en-GB" sz="1200" dirty="0">
              <a:latin typeface="Calibri"/>
              <a:ea typeface="Calibri"/>
              <a:cs typeface="Calibri"/>
            </a:endParaRPr>
          </a:p>
          <a:p>
            <a:pPr algn="just"/>
            <a:r>
              <a:rPr lang="en-GB" sz="1200" dirty="0">
                <a:solidFill>
                  <a:srgbClr val="000000"/>
                </a:solidFill>
                <a:latin typeface="Calibri"/>
                <a:ea typeface="Calibri"/>
                <a:cs typeface="Calibri"/>
              </a:rPr>
              <a:t>Later in the term, the children will learn about what a plant needs to survive, the main parts of a plant, and its life cycle. They will also study the life cycle of caterpillars.</a:t>
            </a:r>
            <a:endParaRPr lang="en-GB" sz="1200" dirty="0">
              <a:latin typeface="Calibri"/>
              <a:cs typeface="Calibri"/>
            </a:endParaRPr>
          </a:p>
          <a:p>
            <a:pPr algn="just">
              <a:spcBef>
                <a:spcPct val="0"/>
              </a:spcBef>
              <a:spcAft>
                <a:spcPct val="0"/>
              </a:spcAft>
            </a:pPr>
            <a:endParaRPr lang="en-GB" sz="1200" dirty="0">
              <a:solidFill>
                <a:srgbClr val="000000"/>
              </a:solidFill>
              <a:latin typeface="Calibri"/>
              <a:ea typeface="Calibri"/>
              <a:cs typeface="Calibri"/>
            </a:endParaRPr>
          </a:p>
          <a:p>
            <a:pPr>
              <a:spcBef>
                <a:spcPct val="0"/>
              </a:spcBef>
              <a:spcAft>
                <a:spcPct val="0"/>
              </a:spcAft>
            </a:pPr>
            <a:endParaRPr lang="en-GB" sz="1600" dirty="0">
              <a:solidFill>
                <a:srgbClr val="000000"/>
              </a:solidFill>
              <a:latin typeface="Calibri"/>
              <a:ea typeface="Calibri"/>
              <a:cs typeface="Calibri"/>
            </a:endParaRPr>
          </a:p>
          <a:p>
            <a:pPr algn="ctr"/>
            <a:endParaRPr lang="en-GB" sz="1600" b="1" u="sng" dirty="0">
              <a:solidFill>
                <a:srgbClr val="000000"/>
              </a:solidFill>
              <a:latin typeface="Calibri"/>
              <a:ea typeface="Calibri"/>
              <a:cs typeface="Calibri"/>
            </a:endParaRPr>
          </a:p>
          <a:p>
            <a:pPr algn="ctr"/>
            <a:endParaRPr lang="en-US" sz="1200" i="0" strike="noStrike" cap="none" normalizeH="0" baseline="0" dirty="0">
              <a:ln>
                <a:noFill/>
              </a:ln>
              <a:solidFill>
                <a:srgbClr val="000000"/>
              </a:solidFill>
              <a:effectLst/>
              <a:latin typeface="Calibri"/>
              <a:ea typeface="Calibri"/>
              <a:cs typeface="Calibri"/>
            </a:endParaRPr>
          </a:p>
        </p:txBody>
      </p:sp>
      <p:sp>
        <p:nvSpPr>
          <p:cNvPr id="11" name="Text Box 9"/>
          <p:cNvSpPr txBox="1">
            <a:spLocks noChangeArrowheads="1"/>
          </p:cNvSpPr>
          <p:nvPr/>
        </p:nvSpPr>
        <p:spPr bwMode="auto">
          <a:xfrm>
            <a:off x="3556204" y="272742"/>
            <a:ext cx="2973111" cy="288948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sz="1600" b="1" u="sng" dirty="0">
                <a:solidFill>
                  <a:srgbClr val="000000"/>
                </a:solidFill>
                <a:latin typeface="Calibri"/>
                <a:ea typeface="Segoe UI"/>
                <a:cs typeface="Segoe UI"/>
              </a:rPr>
              <a:t>Mathematics</a:t>
            </a:r>
          </a:p>
          <a:p>
            <a:pPr algn="just" defTabSz="914400">
              <a:spcBef>
                <a:spcPct val="0"/>
              </a:spcBef>
              <a:spcAft>
                <a:spcPct val="0"/>
              </a:spcAft>
            </a:pPr>
            <a:r>
              <a:rPr lang="en-GB" sz="1200" dirty="0">
                <a:solidFill>
                  <a:srgbClr val="000000"/>
                </a:solidFill>
                <a:latin typeface="Calibri"/>
                <a:ea typeface="Segoe UI"/>
                <a:cs typeface="Segoe UI"/>
              </a:rPr>
              <a:t>The children</a:t>
            </a:r>
            <a:r>
              <a:rPr lang="en-GB" sz="1200" b="0" i="0" u="none" strike="noStrike" baseline="0" dirty="0">
                <a:solidFill>
                  <a:srgbClr val="000000"/>
                </a:solidFill>
                <a:latin typeface="Calibri"/>
                <a:ea typeface="Segoe UI"/>
                <a:cs typeface="Segoe UI"/>
              </a:rPr>
              <a:t> will begin to build numbers beyond ten.</a:t>
            </a:r>
            <a:r>
              <a:rPr lang="en-GB" sz="1200" dirty="0">
                <a:solidFill>
                  <a:srgbClr val="000000"/>
                </a:solidFill>
                <a:latin typeface="Calibri"/>
                <a:ea typeface="Segoe UI"/>
                <a:cs typeface="Segoe UI"/>
              </a:rPr>
              <a:t> </a:t>
            </a:r>
            <a:r>
              <a:rPr lang="en-GB" sz="1200" b="0" i="0" u="none" strike="noStrike" baseline="0" dirty="0">
                <a:solidFill>
                  <a:srgbClr val="000000"/>
                </a:solidFill>
                <a:latin typeface="Calibri"/>
                <a:ea typeface="Segoe UI"/>
                <a:cs typeface="Segoe UI"/>
              </a:rPr>
              <a:t> They will use resources to support their understanding of numbers</a:t>
            </a:r>
            <a:r>
              <a:rPr lang="en-GB" sz="1200" dirty="0">
                <a:solidFill>
                  <a:srgbClr val="000000"/>
                </a:solidFill>
                <a:latin typeface="Calibri"/>
                <a:ea typeface="Segoe UI"/>
                <a:cs typeface="Segoe UI"/>
              </a:rPr>
              <a:t> to 20 and beyond.  They will</a:t>
            </a:r>
            <a:r>
              <a:rPr lang="en-GB" sz="1200" b="0" i="0" u="none" strike="noStrike" baseline="0" dirty="0">
                <a:solidFill>
                  <a:srgbClr val="000000"/>
                </a:solidFill>
                <a:latin typeface="Calibri"/>
                <a:ea typeface="Segoe UI"/>
                <a:cs typeface="Segoe UI"/>
              </a:rPr>
              <a:t> explore increasing and decreasing amounts through addition and subtraction. </a:t>
            </a:r>
            <a:endParaRPr lang="en-GB" altLang="en-US" sz="1200" b="1" u="sng" dirty="0">
              <a:solidFill>
                <a:srgbClr val="000000"/>
              </a:solidFill>
              <a:latin typeface="Calibri"/>
              <a:ea typeface="Calibri"/>
              <a:cs typeface="Calibri"/>
            </a:endParaRPr>
          </a:p>
          <a:p>
            <a:pPr algn="just" defTabSz="914400">
              <a:spcBef>
                <a:spcPct val="0"/>
              </a:spcBef>
              <a:spcAft>
                <a:spcPct val="0"/>
              </a:spcAft>
            </a:pPr>
            <a:endParaRPr lang="en-GB" sz="1200" dirty="0">
              <a:solidFill>
                <a:srgbClr val="000000"/>
              </a:solidFill>
              <a:latin typeface="Calibri"/>
              <a:ea typeface="Segoe UI"/>
              <a:cs typeface="Segoe UI"/>
            </a:endParaRPr>
          </a:p>
          <a:p>
            <a:pPr algn="just" defTabSz="914400">
              <a:spcBef>
                <a:spcPct val="0"/>
              </a:spcBef>
              <a:spcAft>
                <a:spcPct val="0"/>
              </a:spcAft>
            </a:pPr>
            <a:r>
              <a:rPr lang="en-GB" sz="1200" dirty="0">
                <a:solidFill>
                  <a:srgbClr val="000000"/>
                </a:solidFill>
                <a:latin typeface="Calibri"/>
                <a:ea typeface="Segoe UI"/>
                <a:cs typeface="Segoe UI"/>
              </a:rPr>
              <a:t>The</a:t>
            </a:r>
            <a:r>
              <a:rPr lang="en-GB" sz="1200" b="0" i="0" u="none" strike="noStrike" baseline="0" dirty="0">
                <a:solidFill>
                  <a:srgbClr val="000000"/>
                </a:solidFill>
                <a:latin typeface="Calibri"/>
                <a:ea typeface="Segoe UI"/>
                <a:cs typeface="Segoe UI"/>
              </a:rPr>
              <a:t> children will explore </a:t>
            </a:r>
            <a:r>
              <a:rPr lang="en-GB" sz="1200" dirty="0">
                <a:solidFill>
                  <a:srgbClr val="000000"/>
                </a:solidFill>
                <a:latin typeface="Calibri"/>
                <a:ea typeface="Segoe UI"/>
                <a:cs typeface="Segoe UI"/>
              </a:rPr>
              <a:t>how shapes appear when they are moved, turned, rotated and flipped to</a:t>
            </a:r>
            <a:r>
              <a:rPr lang="en-GB" sz="1200" b="0" i="0" u="none" strike="noStrike" baseline="0" dirty="0">
                <a:solidFill>
                  <a:srgbClr val="000000"/>
                </a:solidFill>
                <a:latin typeface="Calibri"/>
                <a:ea typeface="Segoe UI"/>
                <a:cs typeface="Segoe UI"/>
              </a:rPr>
              <a:t> fill a space</a:t>
            </a:r>
            <a:r>
              <a:rPr lang="en-GB" sz="1200" dirty="0">
                <a:solidFill>
                  <a:srgbClr val="000000"/>
                </a:solidFill>
                <a:latin typeface="Calibri"/>
                <a:ea typeface="Segoe UI"/>
                <a:cs typeface="Segoe UI"/>
              </a:rPr>
              <a:t>. They will investigate how</a:t>
            </a:r>
            <a:r>
              <a:rPr lang="en-GB" sz="1200" b="0" i="0" u="none" strike="noStrike" baseline="0" dirty="0">
                <a:solidFill>
                  <a:srgbClr val="000000"/>
                </a:solidFill>
                <a:latin typeface="Calibri"/>
                <a:ea typeface="Segoe UI"/>
                <a:cs typeface="Segoe UI"/>
              </a:rPr>
              <a:t> shapes can be combined or separated to make new shapes</a:t>
            </a:r>
            <a:endParaRPr lang="en-GB" altLang="en-US" sz="1200" b="1" u="sng" dirty="0">
              <a:solidFill>
                <a:srgbClr val="000000"/>
              </a:solidFill>
              <a:latin typeface="Calibri"/>
              <a:ea typeface="Calibri"/>
              <a:cs typeface="Calibri"/>
            </a:endParaRPr>
          </a:p>
        </p:txBody>
      </p:sp>
      <p:sp>
        <p:nvSpPr>
          <p:cNvPr id="12" name="Text Box 10"/>
          <p:cNvSpPr txBox="1">
            <a:spLocks noChangeArrowheads="1"/>
          </p:cNvSpPr>
          <p:nvPr/>
        </p:nvSpPr>
        <p:spPr bwMode="auto">
          <a:xfrm>
            <a:off x="311357" y="272741"/>
            <a:ext cx="3080163" cy="288948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a:spcBef>
                <a:spcPct val="0"/>
              </a:spcBef>
              <a:spcAft>
                <a:spcPct val="0"/>
              </a:spcAft>
            </a:pPr>
            <a:r>
              <a:rPr lang="en-GB" sz="1600" b="1" u="sng" dirty="0">
                <a:solidFill>
                  <a:srgbClr val="000000"/>
                </a:solidFill>
                <a:latin typeface="Calibri"/>
                <a:ea typeface="Calibri"/>
                <a:cs typeface="Calibri"/>
              </a:rPr>
              <a:t>Literacy</a:t>
            </a:r>
            <a:endParaRPr lang="en-US" u="sng" dirty="0">
              <a:solidFill>
                <a:srgbClr val="000000"/>
              </a:solidFill>
              <a:latin typeface="Calibri"/>
              <a:ea typeface="Calibri"/>
              <a:cs typeface="Calibri"/>
            </a:endParaRPr>
          </a:p>
          <a:p>
            <a:pPr algn="just" defTabSz="914400">
              <a:spcBef>
                <a:spcPct val="0"/>
              </a:spcBef>
              <a:spcAft>
                <a:spcPct val="0"/>
              </a:spcAft>
            </a:pPr>
            <a:r>
              <a:rPr lang="en-US" sz="1200" b="0" i="0" dirty="0">
                <a:solidFill>
                  <a:srgbClr val="000000"/>
                </a:solidFill>
                <a:latin typeface="Calibri"/>
                <a:ea typeface="Calibri"/>
                <a:cs typeface="Calibri"/>
              </a:rPr>
              <a:t> The core texts will support the children in</a:t>
            </a:r>
            <a:r>
              <a:rPr lang="en-US" b="0" i="0" dirty="0">
                <a:solidFill>
                  <a:srgbClr val="000000"/>
                </a:solidFill>
                <a:latin typeface="Calibri"/>
                <a:ea typeface="Calibri"/>
                <a:cs typeface="Calibri"/>
              </a:rPr>
              <a:t> </a:t>
            </a:r>
            <a:r>
              <a:rPr lang="en-US" sz="1200" b="0" i="0" dirty="0">
                <a:solidFill>
                  <a:srgbClr val="000000"/>
                </a:solidFill>
                <a:latin typeface="Calibri"/>
                <a:ea typeface="Calibri"/>
                <a:cs typeface="Calibri"/>
              </a:rPr>
              <a:t>developing their writing skills</a:t>
            </a:r>
            <a:r>
              <a:rPr lang="en-US" sz="1200" dirty="0">
                <a:solidFill>
                  <a:srgbClr val="000000"/>
                </a:solidFill>
                <a:latin typeface="Calibri"/>
                <a:ea typeface="Calibri"/>
                <a:cs typeface="Calibri"/>
              </a:rPr>
              <a:t> focusing </a:t>
            </a:r>
            <a:r>
              <a:rPr lang="en-US" sz="1200" b="0" i="0" dirty="0">
                <a:solidFill>
                  <a:srgbClr val="000000"/>
                </a:solidFill>
                <a:latin typeface="Calibri"/>
                <a:ea typeface="Calibri"/>
                <a:cs typeface="Calibri"/>
              </a:rPr>
              <a:t>on using capital letters at the beginning of a sentence, leaving spaces between words, and using full stops to mark the end of </a:t>
            </a:r>
            <a:r>
              <a:rPr lang="en-US" sz="1200" dirty="0">
                <a:solidFill>
                  <a:srgbClr val="000000"/>
                </a:solidFill>
                <a:latin typeface="Calibri"/>
                <a:ea typeface="Calibri"/>
                <a:cs typeface="Calibri"/>
              </a:rPr>
              <a:t>a</a:t>
            </a:r>
            <a:r>
              <a:rPr lang="en-US" sz="1200" b="0" i="0" dirty="0">
                <a:solidFill>
                  <a:srgbClr val="000000"/>
                </a:solidFill>
                <a:latin typeface="Calibri"/>
                <a:ea typeface="Calibri"/>
                <a:cs typeface="Calibri"/>
              </a:rPr>
              <a:t> sentences</a:t>
            </a:r>
            <a:r>
              <a:rPr lang="en-US" sz="1200" dirty="0">
                <a:solidFill>
                  <a:srgbClr val="000000"/>
                </a:solidFill>
                <a:latin typeface="Calibri"/>
                <a:ea typeface="Calibri"/>
                <a:cs typeface="Calibri"/>
              </a:rPr>
              <a:t>. </a:t>
            </a:r>
            <a:endParaRPr lang="en-US" dirty="0">
              <a:ea typeface="Calibri"/>
              <a:cs typeface="Calibri"/>
            </a:endParaRPr>
          </a:p>
          <a:p>
            <a:pPr algn="just" defTabSz="914400"/>
            <a:r>
              <a:rPr lang="en-US" sz="1200" dirty="0">
                <a:solidFill>
                  <a:srgbClr val="000000"/>
                </a:solidFill>
                <a:latin typeface="Calibri"/>
                <a:ea typeface="Calibri"/>
                <a:cs typeface="Calibri"/>
              </a:rPr>
              <a:t>In phonics, the children will begin to read words with </a:t>
            </a:r>
            <a:r>
              <a:rPr lang="en-US" sz="1200" i="1" dirty="0">
                <a:solidFill>
                  <a:srgbClr val="000000"/>
                </a:solidFill>
                <a:latin typeface="Calibri"/>
                <a:ea typeface="Calibri"/>
                <a:cs typeface="Calibri"/>
              </a:rPr>
              <a:t>suffixes</a:t>
            </a:r>
            <a:r>
              <a:rPr lang="en-US" sz="1200" dirty="0">
                <a:solidFill>
                  <a:srgbClr val="000000"/>
                </a:solidFill>
                <a:latin typeface="Calibri"/>
                <a:ea typeface="Calibri"/>
                <a:cs typeface="Calibri"/>
              </a:rPr>
              <a:t>. A suffix is a small ending added to a word—like </a:t>
            </a:r>
            <a:r>
              <a:rPr lang="en-US" sz="1200" i="1" dirty="0">
                <a:solidFill>
                  <a:srgbClr val="000000"/>
                </a:solidFill>
                <a:latin typeface="Calibri"/>
                <a:ea typeface="Calibri"/>
                <a:cs typeface="Calibri"/>
              </a:rPr>
              <a:t>‑</a:t>
            </a:r>
            <a:r>
              <a:rPr lang="en-US" sz="1200" i="1" dirty="0" err="1">
                <a:solidFill>
                  <a:srgbClr val="000000"/>
                </a:solidFill>
                <a:latin typeface="Calibri"/>
                <a:ea typeface="Calibri"/>
                <a:cs typeface="Calibri"/>
              </a:rPr>
              <a:t>ing</a:t>
            </a:r>
            <a:r>
              <a:rPr lang="en-US" sz="1200" dirty="0">
                <a:solidFill>
                  <a:srgbClr val="000000"/>
                </a:solidFill>
                <a:latin typeface="Calibri"/>
                <a:ea typeface="Calibri"/>
                <a:cs typeface="Calibri"/>
              </a:rPr>
              <a:t> or </a:t>
            </a:r>
            <a:r>
              <a:rPr lang="en-US" sz="1200" i="1" dirty="0">
                <a:solidFill>
                  <a:srgbClr val="000000"/>
                </a:solidFill>
                <a:latin typeface="Calibri"/>
                <a:ea typeface="Calibri"/>
                <a:cs typeface="Calibri"/>
              </a:rPr>
              <a:t>‑ed</a:t>
            </a:r>
            <a:r>
              <a:rPr lang="en-US" sz="1200" dirty="0">
                <a:solidFill>
                  <a:srgbClr val="000000"/>
                </a:solidFill>
                <a:latin typeface="Calibri"/>
                <a:ea typeface="Calibri"/>
                <a:cs typeface="Calibri"/>
              </a:rPr>
              <a:t>—and they will be </a:t>
            </a:r>
            <a:r>
              <a:rPr lang="en-US" sz="1200" dirty="0" err="1">
                <a:solidFill>
                  <a:srgbClr val="000000"/>
                </a:solidFill>
                <a:latin typeface="Calibri"/>
                <a:ea typeface="Calibri"/>
                <a:cs typeface="Calibri"/>
              </a:rPr>
              <a:t>practising</a:t>
            </a:r>
            <a:r>
              <a:rPr lang="en-US" sz="1200" dirty="0">
                <a:solidFill>
                  <a:srgbClr val="000000"/>
                </a:solidFill>
                <a:latin typeface="Calibri"/>
                <a:ea typeface="Calibri"/>
                <a:cs typeface="Calibri"/>
              </a:rPr>
              <a:t> how to spot these and blend the whole word together.</a:t>
            </a:r>
            <a:endParaRPr lang="en-US" dirty="0">
              <a:ea typeface="Calibri" panose="020F0502020204030204"/>
              <a:cs typeface="Calibri" panose="020F0502020204030204"/>
            </a:endParaRPr>
          </a:p>
          <a:p>
            <a:pPr algn="ctr" defTabSz="914400">
              <a:spcBef>
                <a:spcPct val="0"/>
              </a:spcBef>
              <a:spcAft>
                <a:spcPct val="0"/>
              </a:spcAft>
            </a:pPr>
            <a:endParaRPr lang="en-US" sz="1200" dirty="0">
              <a:solidFill>
                <a:srgbClr val="000000"/>
              </a:solidFill>
              <a:latin typeface="Calibri"/>
              <a:ea typeface="Calibri"/>
              <a:cs typeface="Calibri"/>
            </a:endParaRPr>
          </a:p>
          <a:p>
            <a:pPr algn="ctr" defTabSz="914400">
              <a:spcBef>
                <a:spcPct val="0"/>
              </a:spcBef>
              <a:spcAft>
                <a:spcPct val="0"/>
              </a:spcAft>
            </a:pPr>
            <a:endParaRPr lang="en-US" sz="1200" dirty="0">
              <a:solidFill>
                <a:srgbClr val="000000"/>
              </a:solidFill>
              <a:latin typeface="Calibri"/>
              <a:ea typeface="Calibri"/>
              <a:cs typeface="Calibri"/>
            </a:endParaRPr>
          </a:p>
        </p:txBody>
      </p:sp>
      <p:pic>
        <p:nvPicPr>
          <p:cNvPr id="2" name="Picture 1" descr="A chicken on a cover&#10;&#10;AI-generated content may be incorrect.">
            <a:extLst>
              <a:ext uri="{FF2B5EF4-FFF2-40B4-BE49-F238E27FC236}">
                <a16:creationId xmlns:a16="http://schemas.microsoft.com/office/drawing/2014/main" id="{F2063166-719B-342B-5173-CF6028CDE041}"/>
              </a:ext>
            </a:extLst>
          </p:cNvPr>
          <p:cNvPicPr>
            <a:picLocks noChangeAspect="1"/>
          </p:cNvPicPr>
          <p:nvPr/>
        </p:nvPicPr>
        <p:blipFill>
          <a:blip r:embed="rId2"/>
          <a:stretch>
            <a:fillRect/>
          </a:stretch>
        </p:blipFill>
        <p:spPr>
          <a:xfrm>
            <a:off x="1013511" y="2533177"/>
            <a:ext cx="523716" cy="592937"/>
          </a:xfrm>
          <a:prstGeom prst="rect">
            <a:avLst/>
          </a:prstGeom>
        </p:spPr>
      </p:pic>
      <p:pic>
        <p:nvPicPr>
          <p:cNvPr id="4" name="Picture 3" descr="A close-up of a flower&#10;&#10;AI-generated content may be incorrect.">
            <a:extLst>
              <a:ext uri="{FF2B5EF4-FFF2-40B4-BE49-F238E27FC236}">
                <a16:creationId xmlns:a16="http://schemas.microsoft.com/office/drawing/2014/main" id="{09F651DF-1800-141B-1720-C2A887438D2F}"/>
              </a:ext>
            </a:extLst>
          </p:cNvPr>
          <p:cNvPicPr>
            <a:picLocks noChangeAspect="1"/>
          </p:cNvPicPr>
          <p:nvPr/>
        </p:nvPicPr>
        <p:blipFill>
          <a:blip r:embed="rId3"/>
          <a:stretch>
            <a:fillRect/>
          </a:stretch>
        </p:blipFill>
        <p:spPr>
          <a:xfrm>
            <a:off x="1759815" y="2588233"/>
            <a:ext cx="431244" cy="528799"/>
          </a:xfrm>
          <a:prstGeom prst="rect">
            <a:avLst/>
          </a:prstGeom>
        </p:spPr>
      </p:pic>
      <p:pic>
        <p:nvPicPr>
          <p:cNvPr id="5" name="Picture 4" descr="A book cover with a cartoon of a plant&#10;&#10;AI-generated content may be incorrect.">
            <a:extLst>
              <a:ext uri="{FF2B5EF4-FFF2-40B4-BE49-F238E27FC236}">
                <a16:creationId xmlns:a16="http://schemas.microsoft.com/office/drawing/2014/main" id="{53693E34-B478-7937-BC0F-E0D67FF13AFD}"/>
              </a:ext>
            </a:extLst>
          </p:cNvPr>
          <p:cNvPicPr>
            <a:picLocks noChangeAspect="1"/>
          </p:cNvPicPr>
          <p:nvPr/>
        </p:nvPicPr>
        <p:blipFill>
          <a:blip r:embed="rId4"/>
          <a:stretch>
            <a:fillRect/>
          </a:stretch>
        </p:blipFill>
        <p:spPr>
          <a:xfrm>
            <a:off x="2412837" y="2541331"/>
            <a:ext cx="487974" cy="573276"/>
          </a:xfrm>
          <a:prstGeom prst="rect">
            <a:avLst/>
          </a:prstGeom>
        </p:spPr>
      </p:pic>
      <p:pic>
        <p:nvPicPr>
          <p:cNvPr id="3" name="Picture 2" descr="A ladybug on a book cover&#10;&#10;AI-generated content may be incorrect.">
            <a:extLst>
              <a:ext uri="{FF2B5EF4-FFF2-40B4-BE49-F238E27FC236}">
                <a16:creationId xmlns:a16="http://schemas.microsoft.com/office/drawing/2014/main" id="{A0796BA0-3D7B-B091-EFF4-6EBA7CB9FADF}"/>
              </a:ext>
            </a:extLst>
          </p:cNvPr>
          <p:cNvPicPr>
            <a:picLocks noChangeAspect="1"/>
          </p:cNvPicPr>
          <p:nvPr/>
        </p:nvPicPr>
        <p:blipFill>
          <a:blip r:embed="rId5"/>
          <a:stretch>
            <a:fillRect/>
          </a:stretch>
        </p:blipFill>
        <p:spPr>
          <a:xfrm>
            <a:off x="4430975" y="8630907"/>
            <a:ext cx="1147624" cy="943348"/>
          </a:xfrm>
          <a:prstGeom prst="rect">
            <a:avLst/>
          </a:prstGeom>
        </p:spPr>
      </p:pic>
      <p:pic>
        <p:nvPicPr>
          <p:cNvPr id="6" name="Picture 5" descr="A book cover with a cartoon character&#10;&#10;AI-generated content may be incorrect.">
            <a:extLst>
              <a:ext uri="{FF2B5EF4-FFF2-40B4-BE49-F238E27FC236}">
                <a16:creationId xmlns:a16="http://schemas.microsoft.com/office/drawing/2014/main" id="{2347BD55-C979-BE85-9113-270CB12A277D}"/>
              </a:ext>
            </a:extLst>
          </p:cNvPr>
          <p:cNvPicPr>
            <a:picLocks noChangeAspect="1"/>
          </p:cNvPicPr>
          <p:nvPr/>
        </p:nvPicPr>
        <p:blipFill>
          <a:blip r:embed="rId6"/>
          <a:stretch>
            <a:fillRect/>
          </a:stretch>
        </p:blipFill>
        <p:spPr>
          <a:xfrm>
            <a:off x="5088078" y="7180853"/>
            <a:ext cx="1109859" cy="1314636"/>
          </a:xfrm>
          <a:prstGeom prst="rect">
            <a:avLst/>
          </a:prstGeom>
        </p:spPr>
      </p:pic>
      <p:pic>
        <p:nvPicPr>
          <p:cNvPr id="14" name="Picture 13" descr="Fruit Salad (Fresh, Colorful and ...">
            <a:extLst>
              <a:ext uri="{FF2B5EF4-FFF2-40B4-BE49-F238E27FC236}">
                <a16:creationId xmlns:a16="http://schemas.microsoft.com/office/drawing/2014/main" id="{41485E2C-F339-6688-A01D-8FDE5F8FA370}"/>
              </a:ext>
            </a:extLst>
          </p:cNvPr>
          <p:cNvPicPr>
            <a:picLocks noChangeAspect="1"/>
          </p:cNvPicPr>
          <p:nvPr/>
        </p:nvPicPr>
        <p:blipFill>
          <a:blip r:embed="rId7"/>
          <a:srcRect l="1350" t="30104" r="1563" b="2076"/>
          <a:stretch>
            <a:fillRect/>
          </a:stretch>
        </p:blipFill>
        <p:spPr>
          <a:xfrm>
            <a:off x="3896539" y="5423134"/>
            <a:ext cx="802129" cy="868489"/>
          </a:xfrm>
          <a:prstGeom prst="rect">
            <a:avLst/>
          </a:prstGeom>
        </p:spPr>
      </p:pic>
      <p:pic>
        <p:nvPicPr>
          <p:cNvPr id="15" name="Picture 14" descr="Dance Clipart Images – Browse 71,136 ...">
            <a:extLst>
              <a:ext uri="{FF2B5EF4-FFF2-40B4-BE49-F238E27FC236}">
                <a16:creationId xmlns:a16="http://schemas.microsoft.com/office/drawing/2014/main" id="{92FA88F7-8EB4-7DBF-CFFE-A7DEE910FF6E}"/>
              </a:ext>
            </a:extLst>
          </p:cNvPr>
          <p:cNvPicPr>
            <a:picLocks noChangeAspect="1"/>
          </p:cNvPicPr>
          <p:nvPr/>
        </p:nvPicPr>
        <p:blipFill>
          <a:blip r:embed="rId8"/>
          <a:stretch>
            <a:fillRect/>
          </a:stretch>
        </p:blipFill>
        <p:spPr>
          <a:xfrm>
            <a:off x="4877321" y="5529690"/>
            <a:ext cx="1420790" cy="662568"/>
          </a:xfrm>
          <a:prstGeom prst="rect">
            <a:avLst/>
          </a:prstGeom>
        </p:spPr>
      </p:pic>
      <p:pic>
        <p:nvPicPr>
          <p:cNvPr id="13" name="Picture 12">
            <a:extLst>
              <a:ext uri="{FF2B5EF4-FFF2-40B4-BE49-F238E27FC236}">
                <a16:creationId xmlns:a16="http://schemas.microsoft.com/office/drawing/2014/main" id="{20B78F1C-A2B0-3E82-CA44-9B0EB3071E45}"/>
              </a:ext>
            </a:extLst>
          </p:cNvPr>
          <p:cNvPicPr>
            <a:picLocks noChangeAspect="1"/>
          </p:cNvPicPr>
          <p:nvPr/>
        </p:nvPicPr>
        <p:blipFill>
          <a:blip r:embed="rId9"/>
          <a:stretch>
            <a:fillRect/>
          </a:stretch>
        </p:blipFill>
        <p:spPr>
          <a:xfrm>
            <a:off x="4295582" y="2732540"/>
            <a:ext cx="1418410" cy="353560"/>
          </a:xfrm>
          <a:prstGeom prst="rect">
            <a:avLst/>
          </a:prstGeom>
        </p:spPr>
      </p:pic>
      <p:pic>
        <p:nvPicPr>
          <p:cNvPr id="16" name="Picture 15" descr="A blue flower with green leaves and text&#10;&#10;AI-generated content may be incorrect.">
            <a:extLst>
              <a:ext uri="{FF2B5EF4-FFF2-40B4-BE49-F238E27FC236}">
                <a16:creationId xmlns:a16="http://schemas.microsoft.com/office/drawing/2014/main" id="{3C995914-DD0D-988B-8F7D-2FF35DA48D7D}"/>
              </a:ext>
            </a:extLst>
          </p:cNvPr>
          <p:cNvPicPr>
            <a:picLocks noChangeAspect="1"/>
          </p:cNvPicPr>
          <p:nvPr/>
        </p:nvPicPr>
        <p:blipFill>
          <a:blip r:embed="rId10"/>
          <a:stretch>
            <a:fillRect/>
          </a:stretch>
        </p:blipFill>
        <p:spPr>
          <a:xfrm>
            <a:off x="2669822" y="5637192"/>
            <a:ext cx="615246" cy="657972"/>
          </a:xfrm>
          <a:prstGeom prst="rect">
            <a:avLst/>
          </a:prstGeom>
        </p:spPr>
      </p:pic>
      <p:pic>
        <p:nvPicPr>
          <p:cNvPr id="17" name="Picture 16" descr="A drawing of a planet earth&#10;&#10;AI-generated content may be incorrect.">
            <a:extLst>
              <a:ext uri="{FF2B5EF4-FFF2-40B4-BE49-F238E27FC236}">
                <a16:creationId xmlns:a16="http://schemas.microsoft.com/office/drawing/2014/main" id="{201DE5DC-A7FE-E83B-7F8E-774B9BD75BE1}"/>
              </a:ext>
            </a:extLst>
          </p:cNvPr>
          <p:cNvPicPr>
            <a:picLocks noChangeAspect="1"/>
          </p:cNvPicPr>
          <p:nvPr/>
        </p:nvPicPr>
        <p:blipFill>
          <a:blip r:embed="rId11"/>
          <a:stretch>
            <a:fillRect/>
          </a:stretch>
        </p:blipFill>
        <p:spPr>
          <a:xfrm>
            <a:off x="484009" y="5677076"/>
            <a:ext cx="584202" cy="617714"/>
          </a:xfrm>
          <a:prstGeom prst="rect">
            <a:avLst/>
          </a:prstGeom>
        </p:spPr>
      </p:pic>
      <p:pic>
        <p:nvPicPr>
          <p:cNvPr id="18" name="Picture 17" descr="6 Fun Facts About Caterpillars - Insect ...">
            <a:extLst>
              <a:ext uri="{FF2B5EF4-FFF2-40B4-BE49-F238E27FC236}">
                <a16:creationId xmlns:a16="http://schemas.microsoft.com/office/drawing/2014/main" id="{5CDBAA64-C992-D880-E219-B5FF93C8B7A4}"/>
              </a:ext>
            </a:extLst>
          </p:cNvPr>
          <p:cNvPicPr>
            <a:picLocks noChangeAspect="1"/>
          </p:cNvPicPr>
          <p:nvPr/>
        </p:nvPicPr>
        <p:blipFill>
          <a:blip r:embed="rId12"/>
          <a:stretch>
            <a:fillRect/>
          </a:stretch>
        </p:blipFill>
        <p:spPr>
          <a:xfrm>
            <a:off x="1504068" y="5678840"/>
            <a:ext cx="841375" cy="591609"/>
          </a:xfrm>
          <a:prstGeom prst="rect">
            <a:avLst/>
          </a:prstGeom>
        </p:spPr>
      </p:pic>
      <p:pic>
        <p:nvPicPr>
          <p:cNvPr id="19" name="Picture 18" descr="A book cover with a tree and fox&#10;&#10;AI-generated content may be incorrect.">
            <a:extLst>
              <a:ext uri="{FF2B5EF4-FFF2-40B4-BE49-F238E27FC236}">
                <a16:creationId xmlns:a16="http://schemas.microsoft.com/office/drawing/2014/main" id="{1E867452-092C-4337-857C-60C0E09F4945}"/>
              </a:ext>
            </a:extLst>
          </p:cNvPr>
          <p:cNvPicPr>
            <a:picLocks noChangeAspect="1"/>
          </p:cNvPicPr>
          <p:nvPr/>
        </p:nvPicPr>
        <p:blipFill>
          <a:blip r:embed="rId13"/>
          <a:stretch>
            <a:fillRect/>
          </a:stretch>
        </p:blipFill>
        <p:spPr>
          <a:xfrm>
            <a:off x="3809195" y="7170269"/>
            <a:ext cx="1068126" cy="1318529"/>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AEBD5A9F1F24EA4B706A93F496663" ma:contentTypeVersion="13" ma:contentTypeDescription="Create a new document." ma:contentTypeScope="" ma:versionID="9d7e734a448f888f161bb34cb5e715ac">
  <xsd:schema xmlns:xsd="http://www.w3.org/2001/XMLSchema" xmlns:xs="http://www.w3.org/2001/XMLSchema" xmlns:p="http://schemas.microsoft.com/office/2006/metadata/properties" xmlns:ns2="874e889e-6143-427f-861a-68f97f07be53" xmlns:ns3="cac48d98-c999-4eb6-b102-8f6f3bbb3bd5" targetNamespace="http://schemas.microsoft.com/office/2006/metadata/properties" ma:root="true" ma:fieldsID="74d9f4fadd3454f93e602e0c8bec3344" ns2:_="" ns3:_="">
    <xsd:import namespace="874e889e-6143-427f-861a-68f97f07be53"/>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e889e-6143-427f-861a-68f97f07b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4e889e-6143-427f-861a-68f97f07be53">
      <Terms xmlns="http://schemas.microsoft.com/office/infopath/2007/PartnerControls"/>
    </lcf76f155ced4ddcb4097134ff3c332f>
    <TaxCatchAll xmlns="cac48d98-c999-4eb6-b102-8f6f3bbb3b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45128F-93C9-44A9-A1F9-F031A9457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4e889e-6143-427f-861a-68f97f07be53"/>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D455D-052B-49D8-921E-8481E3F7D9CC}">
  <ds:schemaRefs>
    <ds:schemaRef ds:uri="http://www.w3.org/XML/1998/namespace"/>
    <ds:schemaRef ds:uri="http://schemas.microsoft.com/office/infopath/2007/PartnerControls"/>
    <ds:schemaRef ds:uri="http://purl.org/dc/dcmitype/"/>
    <ds:schemaRef ds:uri="874e889e-6143-427f-861a-68f97f07be53"/>
    <ds:schemaRef ds:uri="http://purl.org/dc/elements/1.1/"/>
    <ds:schemaRef ds:uri="http://schemas.microsoft.com/office/2006/documentManagement/types"/>
    <ds:schemaRef ds:uri="cac48d98-c999-4eb6-b102-8f6f3bbb3bd5"/>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688D3E1-DB36-46BC-946C-9EC15E598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674</Words>
  <Application>Microsoft Office PowerPoint</Application>
  <PresentationFormat>A4 Paper (210x297 mm)</PresentationFormat>
  <Paragraphs>52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Laura Hensley</cp:lastModifiedBy>
  <cp:revision>21</cp:revision>
  <dcterms:created xsi:type="dcterms:W3CDTF">2023-03-07T15:16:37Z</dcterms:created>
  <dcterms:modified xsi:type="dcterms:W3CDTF">2026-03-27T12:07:40Z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0x01010014EAEBD5A9F1F24EA4B706A93F496663</vt:lpwstr>
  </property>
  <property fmtid="{D5CDD505-2E9C-101B-9397-08002B2CF9AE}" pid="3" name="MediaServiceImageTags">
    <vt:lpwstr/>
  </property>
</Properties>
</file>