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00D86E-23A4-9CA1-9753-B8ED115971E2}" v="143" dt="2025-04-02T08:55:56.5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1632" y="-7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29C7529-C55A-4FFA-AF54-23A3D92AE5B3}" type="datetimeFigureOut">
              <a:rPr lang="en-GB" smtClean="0"/>
              <a:t>27/03/2026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48455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27/03/2026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27/03/2026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89120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27/03/2026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46695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9C7529-C55A-4FFA-AF54-23A3D92AE5B3}" type="datetimeFigureOut">
              <a:rPr lang="en-GB" smtClean="0"/>
              <a:t>27/03/2026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97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9C7529-C55A-4FFA-AF54-23A3D92AE5B3}" type="datetimeFigureOut">
              <a:rPr lang="en-GB" smtClean="0"/>
              <a:t>27/03/2026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77057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9C7529-C55A-4FFA-AF54-23A3D92AE5B3}" type="datetimeFigureOut">
              <a:rPr lang="en-GB" smtClean="0"/>
              <a:t>27/03/2026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57854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9C7529-C55A-4FFA-AF54-23A3D92AE5B3}" type="datetimeFigureOut">
              <a:rPr lang="en-GB" smtClean="0"/>
              <a:t>27/03/2026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08716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C7529-C55A-4FFA-AF54-23A3D92AE5B3}" type="datetimeFigureOut">
              <a:rPr lang="en-GB" smtClean="0"/>
              <a:t>27/03/2026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11810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27/03/2026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311359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27/03/2026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40808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29C7529-C55A-4FFA-AF54-23A3D92AE5B3}" type="datetimeFigureOut">
              <a:rPr lang="en-GB" smtClean="0"/>
              <a:t>27/03/2026</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E462980-EB95-4570-8D78-956AE42C4A2B}" type="slidenum">
              <a:rPr lang="en-GB" smtClean="0"/>
              <a:t>‹#›</a:t>
            </a:fld>
            <a:endParaRPr lang="en-GB"/>
          </a:p>
        </p:txBody>
      </p:sp>
    </p:spTree>
    <p:extLst>
      <p:ext uri="{BB962C8B-B14F-4D97-AF65-F5344CB8AC3E}">
        <p14:creationId xmlns:p14="http://schemas.microsoft.com/office/powerpoint/2010/main" val="4243389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hyperlink" Target="https://www.bbc.co.uk/cbeebies/shows/mini-beast-adventure-with-jess" TargetMode="Externa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31305" y="228391"/>
            <a:ext cx="6246882" cy="1507644"/>
          </a:xfrm>
          <a:prstGeom prst="rect">
            <a:avLst/>
          </a:prstGeom>
          <a:solidFill>
            <a:srgbClr val="FFFFFF"/>
          </a:solidFill>
          <a:ln w="28575" algn="ctr">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ts val="100"/>
              </a:spcAft>
            </a:pPr>
            <a:r>
              <a:rPr lang="en-GB" altLang="en-US" sz="4000" b="1" dirty="0">
                <a:solidFill>
                  <a:srgbClr val="000000"/>
                </a:solidFill>
                <a:latin typeface="Calibri"/>
                <a:cs typeface="Calibri"/>
              </a:rPr>
              <a:t>Nursery</a:t>
            </a:r>
            <a:r>
              <a:rPr kumimoji="0" lang="en-GB" altLang="en-US" sz="4000" b="1" i="0" u="none" strike="noStrike" cap="none" normalizeH="0" baseline="0" dirty="0">
                <a:ln>
                  <a:noFill/>
                </a:ln>
                <a:solidFill>
                  <a:srgbClr val="000000"/>
                </a:solidFill>
                <a:effectLst/>
                <a:latin typeface="Calibri"/>
                <a:cs typeface="Calibri"/>
              </a:rPr>
              <a:t> Newsletter</a:t>
            </a:r>
          </a:p>
          <a:p>
            <a:pPr algn="ctr" defTabSz="914400" eaLnBrk="0" fontAlgn="base" hangingPunct="0">
              <a:spcBef>
                <a:spcPct val="0"/>
              </a:spcBef>
              <a:spcAft>
                <a:spcPts val="100"/>
              </a:spcAft>
            </a:pPr>
            <a:endParaRPr kumimoji="0" lang="en-GB" altLang="en-US" sz="800" b="1" i="0" u="none" strike="noStrike" cap="none" normalizeH="0" baseline="0" dirty="0">
              <a:ln>
                <a:noFill/>
              </a:ln>
              <a:solidFill>
                <a:srgbClr val="000000"/>
              </a:solidFill>
              <a:effectLst/>
              <a:latin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a:ln>
                  <a:noFill/>
                </a:ln>
                <a:solidFill>
                  <a:srgbClr val="000000"/>
                </a:solidFill>
                <a:effectLst/>
                <a:latin typeface="Calibri"/>
                <a:ea typeface="Calibri"/>
                <a:cs typeface="Calibri"/>
              </a:rPr>
              <a:t>  </a:t>
            </a:r>
            <a:r>
              <a:rPr lang="en-GB" altLang="en-US" sz="3200" b="1" dirty="0">
                <a:solidFill>
                  <a:srgbClr val="000000"/>
                </a:solidFill>
                <a:latin typeface="Calibri"/>
                <a:ea typeface="Calibri"/>
                <a:cs typeface="Calibri"/>
              </a:rPr>
              <a:t>Summer 1—2025/2026</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7" name="Text Box 4"/>
          <p:cNvSpPr txBox="1">
            <a:spLocks noChangeArrowheads="1"/>
          </p:cNvSpPr>
          <p:nvPr/>
        </p:nvSpPr>
        <p:spPr bwMode="auto">
          <a:xfrm>
            <a:off x="331305" y="1953177"/>
            <a:ext cx="3097695" cy="227937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panose="020F0502020204030204" pitchFamily="34" charset="0"/>
              </a:rPr>
              <a:t>Notices and Reminders</a:t>
            </a:r>
          </a:p>
          <a:p>
            <a:pPr algn="just" defTabSz="914400" eaLnBrk="0" fontAlgn="base" hangingPunct="0">
              <a:spcBef>
                <a:spcPct val="0"/>
              </a:spcBef>
              <a:spcAft>
                <a:spcPct val="0"/>
              </a:spcAft>
            </a:pPr>
            <a:r>
              <a:rPr lang="en-GB" altLang="en-US" sz="1200" dirty="0">
                <a:solidFill>
                  <a:srgbClr val="000000"/>
                </a:solidFill>
                <a:latin typeface="Calibri" panose="020F0502020204030204" pitchFamily="34" charset="0"/>
              </a:rPr>
              <a:t>If you would like to help the children plant flowers, herbs and vegetables please let a member of the team know. </a:t>
            </a:r>
            <a:endParaRPr lang="en-GB" alt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defTabSz="914400" eaLnBrk="0" fontAlgn="base" hangingPunct="0">
              <a:spcBef>
                <a:spcPct val="0"/>
              </a:spcBef>
              <a:spcAft>
                <a:spcPct val="0"/>
              </a:spcAft>
            </a:pPr>
            <a:endParaRPr lang="en-GB" altLang="en-US" sz="1200" dirty="0">
              <a:solidFill>
                <a:srgbClr val="000000"/>
              </a:solidFill>
              <a:latin typeface="Calibri"/>
              <a:ea typeface="Calibri"/>
              <a:cs typeface="Calibri"/>
            </a:endParaRPr>
          </a:p>
          <a:p>
            <a:pPr algn="just" defTabSz="914400">
              <a:spcBef>
                <a:spcPct val="0"/>
              </a:spcBef>
              <a:spcAft>
                <a:spcPct val="0"/>
              </a:spcAft>
              <a:buFont typeface="Arial" panose="020B0604020202020204" pitchFamily="34" charset="0"/>
            </a:pPr>
            <a:r>
              <a:rPr lang="en-GB" altLang="en-US" sz="1200" dirty="0">
                <a:solidFill>
                  <a:srgbClr val="000000"/>
                </a:solidFill>
                <a:latin typeface="Calibri"/>
                <a:ea typeface="Calibri"/>
                <a:cs typeface="Calibri"/>
              </a:rPr>
              <a:t>Don’t forget to upload your Easter break fun onto Tapestry. </a:t>
            </a:r>
            <a:endParaRPr lang="en-GB" dirty="0"/>
          </a:p>
        </p:txBody>
      </p:sp>
      <p:sp>
        <p:nvSpPr>
          <p:cNvPr id="8" name="Text Box 5"/>
          <p:cNvSpPr txBox="1">
            <a:spLocks noChangeArrowheads="1"/>
          </p:cNvSpPr>
          <p:nvPr/>
        </p:nvSpPr>
        <p:spPr bwMode="auto">
          <a:xfrm>
            <a:off x="331305" y="4399723"/>
            <a:ext cx="3087756" cy="2479542"/>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b="1" u="sng" dirty="0">
                <a:solidFill>
                  <a:srgbClr val="000000"/>
                </a:solidFill>
                <a:latin typeface="Calibri"/>
                <a:ea typeface="Calibri"/>
                <a:cs typeface="Calibri"/>
              </a:rPr>
              <a:t>Communication and Language</a:t>
            </a:r>
          </a:p>
          <a:p>
            <a:pPr algn="just" defTabSz="914400">
              <a:spcBef>
                <a:spcPct val="0"/>
              </a:spcBef>
              <a:spcAft>
                <a:spcPct val="0"/>
              </a:spcAft>
            </a:pPr>
            <a:r>
              <a:rPr lang="en-GB" altLang="en-US" sz="1200" dirty="0">
                <a:solidFill>
                  <a:srgbClr val="000000"/>
                </a:solidFill>
                <a:latin typeface="Calibri"/>
                <a:ea typeface="Calibri"/>
                <a:cs typeface="Calibri"/>
              </a:rPr>
              <a:t>Through our ready, steady, grow topic, the children will be continuing to learn new and exciting language. They will focus on asking and answering questions using who, what, where, why, when and how. The children will play games that help develop their understanding when following instructions that have one or two parts. The children will develop their imaginary and pretend play skills. They will also learn to  communicate how they are feeling using words and actions. </a:t>
            </a:r>
            <a:endParaRPr lang="en-GB" dirty="0">
              <a:cs typeface="Calibri" panose="020F0502020204030204"/>
            </a:endParaRPr>
          </a:p>
          <a:p>
            <a:pPr algn="ctr" defTabSz="914400">
              <a:spcBef>
                <a:spcPct val="0"/>
              </a:spcBef>
              <a:spcAft>
                <a:spcPct val="0"/>
              </a:spcAft>
            </a:pPr>
            <a:endParaRPr lang="en-GB" altLang="en-US" sz="1600" b="1" u="sng" dirty="0">
              <a:solidFill>
                <a:srgbClr val="000000"/>
              </a:solidFill>
              <a:latin typeface="Calibri" panose="020F0502020204030204" pitchFamily="34" charset="0"/>
              <a:ea typeface="Calibri"/>
              <a:cs typeface="Calibri"/>
            </a:endParaRPr>
          </a:p>
          <a:p>
            <a:pPr algn="ctr" defTabSz="914400">
              <a:spcBef>
                <a:spcPct val="0"/>
              </a:spcBef>
              <a:spcAft>
                <a:spcPct val="0"/>
              </a:spcAft>
            </a:pPr>
            <a:endParaRPr lang="en-GB" altLang="en-US" sz="1600" b="1" u="sng" dirty="0">
              <a:solidFill>
                <a:srgbClr val="000000"/>
              </a:solidFill>
              <a:latin typeface="Calibri" panose="020F0502020204030204" pitchFamily="34" charset="0"/>
              <a:ea typeface="Calibri"/>
              <a:cs typeface="Calibri"/>
            </a:endParaRPr>
          </a:p>
        </p:txBody>
      </p:sp>
      <p:sp>
        <p:nvSpPr>
          <p:cNvPr id="9" name="Text Box 6"/>
          <p:cNvSpPr txBox="1">
            <a:spLocks noChangeArrowheads="1"/>
          </p:cNvSpPr>
          <p:nvPr/>
        </p:nvSpPr>
        <p:spPr bwMode="auto">
          <a:xfrm>
            <a:off x="331305" y="7046434"/>
            <a:ext cx="3087756" cy="2564773"/>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Physical Development</a:t>
            </a:r>
          </a:p>
          <a:p>
            <a:pPr algn="just" defTabSz="914400">
              <a:spcBef>
                <a:spcPct val="0"/>
              </a:spcBef>
              <a:spcAft>
                <a:spcPct val="0"/>
              </a:spcAft>
            </a:pPr>
            <a:r>
              <a:rPr lang="en-GB" altLang="en-US" sz="1200" dirty="0">
                <a:latin typeface="Calibri"/>
                <a:ea typeface="Calibri"/>
                <a:cs typeface="Calibri"/>
              </a:rPr>
              <a:t>This half term, the children will be focussing on developing their ball skills; bouncing and kicking. They will also have opportunities to explore different food tastes and textures. The children will continue to develop their fine motor skills, manipulating and moving objects using one-handed tools. They will practise mark making using zig zag, curved and wiggly patterns on different media.</a:t>
            </a:r>
          </a:p>
          <a:p>
            <a:pPr algn="ctr" defTabSz="914400">
              <a:spcBef>
                <a:spcPct val="0"/>
              </a:spcBef>
              <a:spcAft>
                <a:spcPct val="0"/>
              </a:spcAft>
            </a:pPr>
            <a:endParaRPr lang="en-GB" altLang="en-US" sz="1600" b="1" u="sng" dirty="0">
              <a:latin typeface="Calibri"/>
              <a:ea typeface="Calibri"/>
              <a:cs typeface="Calibri"/>
            </a:endParaRPr>
          </a:p>
        </p:txBody>
      </p:sp>
      <p:sp>
        <p:nvSpPr>
          <p:cNvPr id="11" name="Text Box 8"/>
          <p:cNvSpPr txBox="1">
            <a:spLocks noChangeArrowheads="1"/>
          </p:cNvSpPr>
          <p:nvPr/>
        </p:nvSpPr>
        <p:spPr bwMode="auto">
          <a:xfrm>
            <a:off x="3629508" y="1953177"/>
            <a:ext cx="2948679" cy="4926087"/>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panose="020F0502020204030204" pitchFamily="34" charset="0"/>
              </a:rPr>
              <a:t>Key dates </a:t>
            </a: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200" dirty="0">
                <a:latin typeface="Calibri" panose="020F0502020204030204" pitchFamily="34" charset="0"/>
              </a:rPr>
              <a:t>Monday 13</a:t>
            </a:r>
            <a:r>
              <a:rPr lang="en-GB" altLang="en-US" sz="1200" baseline="30000" dirty="0">
                <a:latin typeface="Calibri" panose="020F0502020204030204" pitchFamily="34" charset="0"/>
              </a:rPr>
              <a:t>th</a:t>
            </a:r>
            <a:r>
              <a:rPr lang="en-GB" altLang="en-US" sz="1200" dirty="0">
                <a:latin typeface="Calibri" panose="020F0502020204030204" pitchFamily="34" charset="0"/>
              </a:rPr>
              <a:t> April – start of term for Ladybirds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i="0" strike="noStrike" cap="none" normalizeH="0" baseline="0" dirty="0">
              <a:ln>
                <a:noFill/>
              </a:ln>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i="0" strike="noStrike" cap="none" normalizeH="0" baseline="0" dirty="0">
                <a:ln>
                  <a:noFill/>
                </a:ln>
                <a:effectLst/>
                <a:latin typeface="Calibri" panose="020F0502020204030204" pitchFamily="34" charset="0"/>
              </a:rPr>
              <a:t>Wednesday 15</a:t>
            </a:r>
            <a:r>
              <a:rPr kumimoji="0" lang="en-GB" altLang="en-US" sz="1200" i="0" strike="noStrike" cap="none" normalizeH="0" baseline="30000" dirty="0">
                <a:ln>
                  <a:noFill/>
                </a:ln>
                <a:effectLst/>
                <a:latin typeface="Calibri" panose="020F0502020204030204" pitchFamily="34" charset="0"/>
              </a:rPr>
              <a:t>th</a:t>
            </a:r>
            <a:r>
              <a:rPr kumimoji="0" lang="en-GB" altLang="en-US" sz="1200" i="0" strike="noStrike" cap="none" normalizeH="0" baseline="0" dirty="0">
                <a:ln>
                  <a:noFill/>
                </a:ln>
                <a:effectLst/>
                <a:latin typeface="Calibri" panose="020F0502020204030204" pitchFamily="34" charset="0"/>
              </a:rPr>
              <a:t> April –  start of term for Butterflies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i="0" strike="noStrike" cap="none" normalizeH="0" baseline="0" dirty="0">
              <a:ln>
                <a:noFill/>
              </a:ln>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200" dirty="0">
                <a:latin typeface="Calibri" panose="020F0502020204030204" pitchFamily="34" charset="0"/>
              </a:rPr>
              <a:t>Wednesday 15</a:t>
            </a:r>
            <a:r>
              <a:rPr lang="en-GB" altLang="en-US" sz="1200" baseline="30000" dirty="0">
                <a:latin typeface="Calibri" panose="020F0502020204030204" pitchFamily="34" charset="0"/>
              </a:rPr>
              <a:t>th</a:t>
            </a:r>
            <a:r>
              <a:rPr lang="en-GB" altLang="en-US" sz="1200" dirty="0">
                <a:latin typeface="Calibri" panose="020F0502020204030204" pitchFamily="34" charset="0"/>
              </a:rPr>
              <a:t> April – Millers Ark Farm visits nursery </a:t>
            </a: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200" dirty="0">
                <a:latin typeface="Calibri" panose="020F0502020204030204" pitchFamily="34" charset="0"/>
              </a:rPr>
              <a:t>(10.30-11.30 Ladybirds)</a:t>
            </a: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200" dirty="0">
                <a:latin typeface="Calibri" panose="020F0502020204030204" pitchFamily="34" charset="0"/>
              </a:rPr>
              <a:t> (12.30-1.30 Butterflies).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i="0" strike="noStrike" cap="none" normalizeH="0" baseline="0" dirty="0">
              <a:ln>
                <a:noFill/>
              </a:ln>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200" b="1" dirty="0">
                <a:latin typeface="Calibri" panose="020F0502020204030204" pitchFamily="34" charset="0"/>
              </a:rPr>
              <a:t>Important reminders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i="0" strike="noStrike" cap="none" normalizeH="0" baseline="0" dirty="0">
                <a:ln>
                  <a:noFill/>
                </a:ln>
                <a:effectLst/>
                <a:latin typeface="Calibri" panose="020F0502020204030204" pitchFamily="34" charset="0"/>
              </a:rPr>
              <a:t>Please check your child’s Tapestry journal each Friday for updates.  These include a weekly round up and reminders for the week ahead.  </a:t>
            </a:r>
            <a:r>
              <a:rPr lang="en-GB" altLang="en-US" sz="1200" dirty="0">
                <a:latin typeface="Calibri" panose="020F0502020204030204" pitchFamily="34" charset="0"/>
              </a:rPr>
              <a:t>We have also begun our focus child cycle so please look out for when it is your child’s turn to bring in items for show and tell.</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i="0" strike="noStrike" cap="none" normalizeH="0" baseline="0" dirty="0">
              <a:ln>
                <a:noFill/>
              </a:ln>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i="0" strike="noStrike" cap="none" normalizeH="0" baseline="0" dirty="0">
                <a:ln>
                  <a:noFill/>
                </a:ln>
                <a:effectLst/>
                <a:latin typeface="Calibri" panose="020F0502020204030204" pitchFamily="34" charset="0"/>
              </a:rPr>
              <a:t>Please check the school website for links to the nursery timetable, recommended core texts and information on the curriculum.  </a:t>
            </a: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200" dirty="0">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200" dirty="0">
                <a:latin typeface="Calibri" panose="020F0502020204030204" pitchFamily="34" charset="0"/>
              </a:rPr>
              <a:t>Additional notices and diary dates can also be found in the newsletter which is emailed home to all parents every fortnight.</a:t>
            </a:r>
            <a:endParaRPr kumimoji="0" lang="en-GB" altLang="en-US" sz="1200" i="0" strike="noStrike" cap="none" normalizeH="0" baseline="0" dirty="0">
              <a:ln>
                <a:noFill/>
              </a:ln>
              <a:effectLst/>
              <a:latin typeface="Calibri" panose="020F0502020204030204" pitchFamily="34" charset="0"/>
            </a:endParaRPr>
          </a:p>
          <a:p>
            <a:pPr marL="0" marR="0" lvl="0" indent="0" algn="r" defTabSz="914400" eaLnBrk="0" fontAlgn="base" hangingPunct="0">
              <a:lnSpc>
                <a:spcPct val="100000"/>
              </a:lnSpc>
              <a:spcBef>
                <a:spcPct val="0"/>
              </a:spcBef>
              <a:spcAft>
                <a:spcPct val="0"/>
              </a:spcAft>
              <a:buClrTx/>
              <a:buSzTx/>
              <a:buFontTx/>
              <a:buNone/>
              <a:tabLst/>
            </a:pPr>
            <a:endParaRPr lang="en-GB" altLang="en-US" sz="1100" i="1" strike="noStrike" cap="none" normalizeH="0" baseline="0" dirty="0">
              <a:ln>
                <a:noFill/>
              </a:ln>
              <a:effectLst/>
              <a:latin typeface="Calibri" panose="020F0502020204030204" pitchFamily="34" charset="0"/>
              <a:cs typeface="Calibri" panose="020F0502020204030204" pitchFamily="34" charset="0"/>
            </a:endParaRPr>
          </a:p>
          <a:p>
            <a:pPr marL="228600" marR="0" lvl="0" indent="-228600" algn="r" defTabSz="914400" rtl="0" eaLnBrk="0" fontAlgn="base" latinLnBrk="0" hangingPunct="0">
              <a:lnSpc>
                <a:spcPct val="100000"/>
              </a:lnSpc>
              <a:spcBef>
                <a:spcPct val="0"/>
              </a:spcBef>
              <a:spcAft>
                <a:spcPct val="0"/>
              </a:spcAft>
              <a:buClrTx/>
              <a:buSzTx/>
              <a:buAutoNum type="arabicPeriod"/>
              <a:tabLst/>
            </a:pPr>
            <a:endParaRPr lang="en-GB" altLang="en-US" sz="1100" b="0" i="1" u="none" strike="noStrike" cap="none" normalizeH="0" baseline="0" dirty="0">
              <a:ln>
                <a:noFill/>
              </a:ln>
              <a:effectLst/>
              <a:latin typeface="Calibri" panose="020F0502020204030204" pitchFamily="34" charset="0"/>
              <a:cs typeface="Calibri" panose="020F0502020204030204" pitchFamily="34" charset="0"/>
            </a:endParaRPr>
          </a:p>
          <a:p>
            <a:pPr marR="0" lvl="0" algn="r" defTabSz="914400" rtl="0" eaLnBrk="0" fontAlgn="base" latinLnBrk="0" hangingPunct="0">
              <a:lnSpc>
                <a:spcPct val="100000"/>
              </a:lnSpc>
              <a:spcBef>
                <a:spcPct val="0"/>
              </a:spcBef>
              <a:spcAft>
                <a:spcPct val="0"/>
              </a:spcAft>
              <a:buClrTx/>
              <a:buSzTx/>
              <a:tabLst/>
            </a:pPr>
            <a:endParaRPr lang="en-GB" altLang="en-US" sz="1100" b="0" i="1"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b="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p:txBody>
      </p:sp>
      <p:pic>
        <p:nvPicPr>
          <p:cNvPr id="1028" name="Picture 4" descr="Home">
            <a:extLst>
              <a:ext uri="{FF2B5EF4-FFF2-40B4-BE49-F238E27FC236}">
                <a16:creationId xmlns:a16="http://schemas.microsoft.com/office/drawing/2014/main" id="{F616EA83-3BE1-404A-9046-B53CDA07DA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3521" y="294791"/>
            <a:ext cx="863173" cy="775057"/>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6">
            <a:extLst>
              <a:ext uri="{FF2B5EF4-FFF2-40B4-BE49-F238E27FC236}">
                <a16:creationId xmlns:a16="http://schemas.microsoft.com/office/drawing/2014/main" id="{42312879-B70A-4232-A0EA-86BA7D473627}"/>
              </a:ext>
            </a:extLst>
          </p:cNvPr>
          <p:cNvSpPr txBox="1">
            <a:spLocks noChangeArrowheads="1"/>
          </p:cNvSpPr>
          <p:nvPr/>
        </p:nvSpPr>
        <p:spPr bwMode="auto">
          <a:xfrm>
            <a:off x="3629508" y="7046434"/>
            <a:ext cx="2948679" cy="2564773"/>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lvl="0" algn="ctr" defTabSz="914400" eaLnBrk="0" fontAlgn="base" hangingPunct="0">
              <a:spcBef>
                <a:spcPct val="0"/>
              </a:spcBef>
              <a:spcAft>
                <a:spcPct val="0"/>
              </a:spcAft>
            </a:pPr>
            <a:r>
              <a:rPr lang="en-US" altLang="en-US" sz="1600" b="1" u="sng" dirty="0">
                <a:solidFill>
                  <a:srgbClr val="000000"/>
                </a:solidFill>
                <a:cs typeface="Calibri"/>
              </a:rPr>
              <a:t>Personal, Social and Emotional Development</a:t>
            </a:r>
          </a:p>
          <a:p>
            <a:pPr algn="just" defTabSz="914400">
              <a:spcBef>
                <a:spcPct val="0"/>
              </a:spcBef>
              <a:spcAft>
                <a:spcPct val="0"/>
              </a:spcAft>
            </a:pPr>
            <a:r>
              <a:rPr lang="en-US" altLang="en-US" sz="1200" dirty="0">
                <a:latin typeface="Calibri"/>
                <a:ea typeface="Calibri"/>
                <a:cs typeface="Calibri"/>
              </a:rPr>
              <a:t>This half term, the focus will be on the children growing a sense of self. They will confidently express their likes and dislikes and begin to think about healthy and unhealthy choices. Through circle times and play partners, the children will be supported in extending and contributing to collaborative play. The children will continue to use the Zones of Regulation to identify emotions.</a:t>
            </a:r>
            <a:endParaRPr lang="en-US" altLang="en-US" sz="1200" i="0" strike="noStrike" cap="none" normalizeH="0" baseline="0" dirty="0">
              <a:ln>
                <a:noFill/>
              </a:ln>
              <a:effectLst/>
              <a:latin typeface="Calibri"/>
              <a:ea typeface="Calibri"/>
              <a:cs typeface="Calibri"/>
            </a:endParaRPr>
          </a:p>
          <a:p>
            <a:pPr defTabSz="914400">
              <a:spcBef>
                <a:spcPct val="0"/>
              </a:spcBef>
              <a:spcAft>
                <a:spcPct val="0"/>
              </a:spcAft>
            </a:pPr>
            <a:endParaRPr lang="en-US" altLang="en-US" sz="1200" dirty="0">
              <a:latin typeface="Calibri"/>
              <a:ea typeface="Calibri"/>
              <a:cs typeface="Arial"/>
            </a:endParaRPr>
          </a:p>
        </p:txBody>
      </p:sp>
      <p:pic>
        <p:nvPicPr>
          <p:cNvPr id="2" name="Picture 1">
            <a:extLst>
              <a:ext uri="{FF2B5EF4-FFF2-40B4-BE49-F238E27FC236}">
                <a16:creationId xmlns:a16="http://schemas.microsoft.com/office/drawing/2014/main" id="{63E13A3B-7891-CD1C-103B-375EE8B44B14}"/>
              </a:ext>
            </a:extLst>
          </p:cNvPr>
          <p:cNvPicPr>
            <a:picLocks noChangeAspect="1"/>
          </p:cNvPicPr>
          <p:nvPr/>
        </p:nvPicPr>
        <p:blipFill>
          <a:blip r:embed="rId3"/>
          <a:stretch>
            <a:fillRect/>
          </a:stretch>
        </p:blipFill>
        <p:spPr>
          <a:xfrm>
            <a:off x="2977393" y="6527286"/>
            <a:ext cx="355406" cy="335943"/>
          </a:xfrm>
          <a:prstGeom prst="rect">
            <a:avLst/>
          </a:prstGeom>
        </p:spPr>
      </p:pic>
      <p:pic>
        <p:nvPicPr>
          <p:cNvPr id="3" name="Picture 2" descr="A lips and a speech bubble&#10;&#10;Description automatically generated">
            <a:extLst>
              <a:ext uri="{FF2B5EF4-FFF2-40B4-BE49-F238E27FC236}">
                <a16:creationId xmlns:a16="http://schemas.microsoft.com/office/drawing/2014/main" id="{3E2AC419-7291-B803-B357-EEEF6B210630}"/>
              </a:ext>
            </a:extLst>
          </p:cNvPr>
          <p:cNvPicPr>
            <a:picLocks noChangeAspect="1"/>
          </p:cNvPicPr>
          <p:nvPr/>
        </p:nvPicPr>
        <p:blipFill>
          <a:blip r:embed="rId4"/>
          <a:stretch>
            <a:fillRect/>
          </a:stretch>
        </p:blipFill>
        <p:spPr>
          <a:xfrm>
            <a:off x="1860287" y="6516501"/>
            <a:ext cx="279178" cy="313658"/>
          </a:xfrm>
          <a:prstGeom prst="rect">
            <a:avLst/>
          </a:prstGeom>
        </p:spPr>
      </p:pic>
      <p:pic>
        <p:nvPicPr>
          <p:cNvPr id="10" name="Picture 9">
            <a:extLst>
              <a:ext uri="{FF2B5EF4-FFF2-40B4-BE49-F238E27FC236}">
                <a16:creationId xmlns:a16="http://schemas.microsoft.com/office/drawing/2014/main" id="{967111A7-CB0A-2C7F-8557-526B8EFBDE21}"/>
              </a:ext>
            </a:extLst>
          </p:cNvPr>
          <p:cNvPicPr>
            <a:picLocks noChangeAspect="1"/>
          </p:cNvPicPr>
          <p:nvPr/>
        </p:nvPicPr>
        <p:blipFill>
          <a:blip r:embed="rId5"/>
          <a:stretch>
            <a:fillRect/>
          </a:stretch>
        </p:blipFill>
        <p:spPr>
          <a:xfrm>
            <a:off x="1180404" y="8946937"/>
            <a:ext cx="1638944" cy="416924"/>
          </a:xfrm>
          <a:prstGeom prst="rect">
            <a:avLst/>
          </a:prstGeom>
        </p:spPr>
      </p:pic>
      <p:pic>
        <p:nvPicPr>
          <p:cNvPr id="4" name="Picture 3" descr="A logo with colorful lines&#10;&#10;AI-generated content may be incorrect.">
            <a:extLst>
              <a:ext uri="{FF2B5EF4-FFF2-40B4-BE49-F238E27FC236}">
                <a16:creationId xmlns:a16="http://schemas.microsoft.com/office/drawing/2014/main" id="{5287A584-17CE-BE47-E0D4-7368F8D54203}"/>
              </a:ext>
            </a:extLst>
          </p:cNvPr>
          <p:cNvPicPr>
            <a:picLocks noChangeAspect="1"/>
          </p:cNvPicPr>
          <p:nvPr/>
        </p:nvPicPr>
        <p:blipFill>
          <a:blip r:embed="rId6"/>
          <a:stretch>
            <a:fillRect/>
          </a:stretch>
        </p:blipFill>
        <p:spPr>
          <a:xfrm>
            <a:off x="2363376" y="3217447"/>
            <a:ext cx="787401" cy="940945"/>
          </a:xfrm>
          <a:prstGeom prst="rect">
            <a:avLst/>
          </a:prstGeom>
        </p:spPr>
      </p:pic>
      <p:pic>
        <p:nvPicPr>
          <p:cNvPr id="5" name="Picture 4" descr="A pair of yellow boots and gardening tools&#10;&#10;AI-generated content may be incorrect.">
            <a:extLst>
              <a:ext uri="{FF2B5EF4-FFF2-40B4-BE49-F238E27FC236}">
                <a16:creationId xmlns:a16="http://schemas.microsoft.com/office/drawing/2014/main" id="{F9FD9992-A5CB-1BDC-964E-A13D4D8C9D31}"/>
              </a:ext>
            </a:extLst>
          </p:cNvPr>
          <p:cNvPicPr>
            <a:picLocks noChangeAspect="1"/>
          </p:cNvPicPr>
          <p:nvPr/>
        </p:nvPicPr>
        <p:blipFill>
          <a:blip r:embed="rId7"/>
          <a:stretch>
            <a:fillRect/>
          </a:stretch>
        </p:blipFill>
        <p:spPr>
          <a:xfrm>
            <a:off x="1085704" y="3323367"/>
            <a:ext cx="1067578" cy="709690"/>
          </a:xfrm>
          <a:prstGeom prst="rect">
            <a:avLst/>
          </a:prstGeom>
        </p:spPr>
      </p:pic>
      <p:pic>
        <p:nvPicPr>
          <p:cNvPr id="13" name="Picture 12">
            <a:extLst>
              <a:ext uri="{FF2B5EF4-FFF2-40B4-BE49-F238E27FC236}">
                <a16:creationId xmlns:a16="http://schemas.microsoft.com/office/drawing/2014/main" id="{C7F758DD-0D93-4F12-A915-AD4FEB6B1ABF}"/>
              </a:ext>
            </a:extLst>
          </p:cNvPr>
          <p:cNvPicPr>
            <a:picLocks noChangeAspect="1"/>
          </p:cNvPicPr>
          <p:nvPr/>
        </p:nvPicPr>
        <p:blipFill>
          <a:blip r:embed="rId8"/>
          <a:stretch>
            <a:fillRect/>
          </a:stretch>
        </p:blipFill>
        <p:spPr>
          <a:xfrm>
            <a:off x="4915720" y="9067924"/>
            <a:ext cx="885005" cy="425867"/>
          </a:xfrm>
          <a:prstGeom prst="rect">
            <a:avLst/>
          </a:prstGeom>
        </p:spPr>
      </p:pic>
      <p:pic>
        <p:nvPicPr>
          <p:cNvPr id="14" name="Picture 13">
            <a:extLst>
              <a:ext uri="{FF2B5EF4-FFF2-40B4-BE49-F238E27FC236}">
                <a16:creationId xmlns:a16="http://schemas.microsoft.com/office/drawing/2014/main" id="{56242960-AF7A-4DD0-A12C-9D4FFC3E1381}"/>
              </a:ext>
            </a:extLst>
          </p:cNvPr>
          <p:cNvPicPr>
            <a:picLocks noChangeAspect="1"/>
          </p:cNvPicPr>
          <p:nvPr/>
        </p:nvPicPr>
        <p:blipFill rotWithShape="1">
          <a:blip r:embed="rId9"/>
          <a:srcRect t="-1" r="73753" b="3690"/>
          <a:stretch/>
        </p:blipFill>
        <p:spPr>
          <a:xfrm>
            <a:off x="5745482" y="9032041"/>
            <a:ext cx="349625" cy="564232"/>
          </a:xfrm>
          <a:prstGeom prst="rect">
            <a:avLst/>
          </a:prstGeom>
        </p:spPr>
      </p:pic>
      <p:pic>
        <p:nvPicPr>
          <p:cNvPr id="17" name="Picture 16">
            <a:extLst>
              <a:ext uri="{FF2B5EF4-FFF2-40B4-BE49-F238E27FC236}">
                <a16:creationId xmlns:a16="http://schemas.microsoft.com/office/drawing/2014/main" id="{ACEF9F25-8276-4426-96EC-70AFC5EB0423}"/>
              </a:ext>
            </a:extLst>
          </p:cNvPr>
          <p:cNvPicPr>
            <a:picLocks noChangeAspect="1"/>
          </p:cNvPicPr>
          <p:nvPr/>
        </p:nvPicPr>
        <p:blipFill rotWithShape="1">
          <a:blip r:embed="rId9"/>
          <a:srcRect l="66291"/>
          <a:stretch/>
        </p:blipFill>
        <p:spPr>
          <a:xfrm>
            <a:off x="6095107" y="9021232"/>
            <a:ext cx="449013" cy="585850"/>
          </a:xfrm>
          <a:prstGeom prst="rect">
            <a:avLst/>
          </a:prstGeom>
        </p:spPr>
      </p:pic>
      <p:pic>
        <p:nvPicPr>
          <p:cNvPr id="19" name="Picture 18">
            <a:extLst>
              <a:ext uri="{FF2B5EF4-FFF2-40B4-BE49-F238E27FC236}">
                <a16:creationId xmlns:a16="http://schemas.microsoft.com/office/drawing/2014/main" id="{2609EB10-595A-4D25-9DD3-0E9935ACEBF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850" y="467863"/>
            <a:ext cx="1028700"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22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3556205" y="3508256"/>
            <a:ext cx="3002293" cy="290407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Expressive Arts and Design</a:t>
            </a:r>
          </a:p>
          <a:p>
            <a:pPr algn="just" defTabSz="914400">
              <a:spcBef>
                <a:spcPct val="0"/>
              </a:spcBef>
              <a:spcAft>
                <a:spcPct val="0"/>
              </a:spcAft>
            </a:pPr>
            <a:r>
              <a:rPr lang="en-GB" altLang="en-US" sz="1200" dirty="0">
                <a:ea typeface="Calibri"/>
                <a:cs typeface="Calibri" panose="020F0502020204030204"/>
              </a:rPr>
              <a:t>The children will be developing their scissor skills and learning how to connect different materials when using junk modelling. They will be making their own minibeast houses using a variety of materials. Through the core books, the children will develop their own stories through role play and small world resources. There will be a focus on patterns and colour which will inform their paintings and drawings. The children will express their thoughts, feelings and ideas through painting and drawing.  They will be supported by adults to draw with increasing complexity and detail. </a:t>
            </a:r>
          </a:p>
        </p:txBody>
      </p:sp>
      <p:sp>
        <p:nvSpPr>
          <p:cNvPr id="8" name="Text Box 6"/>
          <p:cNvSpPr txBox="1">
            <a:spLocks noChangeArrowheads="1"/>
          </p:cNvSpPr>
          <p:nvPr/>
        </p:nvSpPr>
        <p:spPr bwMode="auto">
          <a:xfrm>
            <a:off x="297069" y="6743770"/>
            <a:ext cx="3080163" cy="2889488"/>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a:spcBef>
                <a:spcPct val="0"/>
              </a:spcBef>
              <a:spcAft>
                <a:spcPct val="0"/>
              </a:spcAft>
            </a:pPr>
            <a:r>
              <a:rPr lang="en-GB" altLang="en-US" sz="1600" b="1" u="sng" dirty="0">
                <a:solidFill>
                  <a:srgbClr val="000000"/>
                </a:solidFill>
                <a:latin typeface="Calibri"/>
                <a:cs typeface="Calibri"/>
              </a:rPr>
              <a:t>Ideas for at home</a:t>
            </a:r>
            <a:endParaRPr lang="en-GB" dirty="0">
              <a:ea typeface="Calibri"/>
              <a:cs typeface="Calibri"/>
            </a:endParaRPr>
          </a:p>
          <a:p>
            <a:pPr algn="just" defTabSz="914400">
              <a:spcBef>
                <a:spcPct val="0"/>
              </a:spcBef>
              <a:spcAft>
                <a:spcPct val="0"/>
              </a:spcAft>
            </a:pPr>
            <a:r>
              <a:rPr lang="en-GB" altLang="en-US" sz="1200">
                <a:solidFill>
                  <a:srgbClr val="000000"/>
                </a:solidFill>
                <a:latin typeface="Calibri"/>
                <a:ea typeface="Calibri"/>
                <a:cs typeface="Calibri"/>
              </a:rPr>
              <a:t>Plant some seeds at home. What do you need to </a:t>
            </a:r>
            <a:r>
              <a:rPr lang="en-GB" altLang="en-US" sz="1200" dirty="0">
                <a:solidFill>
                  <a:srgbClr val="000000"/>
                </a:solidFill>
                <a:latin typeface="Calibri"/>
                <a:ea typeface="Calibri"/>
                <a:cs typeface="Calibri"/>
              </a:rPr>
              <a:t>do to help them grow?</a:t>
            </a:r>
          </a:p>
          <a:p>
            <a:pPr algn="just" defTabSz="914400"/>
            <a:endParaRPr lang="en-GB" sz="900" dirty="0">
              <a:solidFill>
                <a:srgbClr val="000000"/>
              </a:solidFill>
              <a:latin typeface="Calibri"/>
              <a:ea typeface="Calibri"/>
              <a:cs typeface="Calibri"/>
            </a:endParaRPr>
          </a:p>
          <a:p>
            <a:pPr algn="just" defTabSz="914400">
              <a:buFont typeface="Arial"/>
            </a:pPr>
            <a:r>
              <a:rPr lang="en-GB" sz="1200">
                <a:solidFill>
                  <a:srgbClr val="000000"/>
                </a:solidFill>
                <a:latin typeface="Calibri"/>
                <a:ea typeface="Calibri"/>
                <a:cs typeface="Calibri"/>
              </a:rPr>
              <a:t>Think about your own name. What sound does it </a:t>
            </a:r>
            <a:r>
              <a:rPr lang="en-GB" sz="1200" dirty="0">
                <a:solidFill>
                  <a:srgbClr val="000000"/>
                </a:solidFill>
                <a:latin typeface="Calibri"/>
                <a:ea typeface="Calibri"/>
                <a:cs typeface="Calibri"/>
              </a:rPr>
              <a:t>start with? Can you find things around the house that start with the same sound?</a:t>
            </a:r>
            <a:endParaRPr lang="en-GB" sz="1200">
              <a:solidFill>
                <a:srgbClr val="000000"/>
              </a:solidFill>
              <a:latin typeface="Calibri" panose="020F0502020204030204" pitchFamily="34" charset="0"/>
              <a:ea typeface="Calibri" panose="020F0502020204030204" pitchFamily="34" charset="0"/>
              <a:cs typeface="Calibri"/>
            </a:endParaRPr>
          </a:p>
          <a:p>
            <a:pPr algn="just" defTabSz="914400"/>
            <a:endParaRPr lang="en-GB" sz="900" dirty="0">
              <a:solidFill>
                <a:srgbClr val="000000"/>
              </a:solidFill>
              <a:latin typeface="Calibri"/>
              <a:ea typeface="Calibri"/>
              <a:cs typeface="Calibri"/>
            </a:endParaRPr>
          </a:p>
          <a:p>
            <a:pPr algn="just" defTabSz="914400">
              <a:buFont typeface="Arial"/>
            </a:pPr>
            <a:r>
              <a:rPr lang="en-GB" sz="1200" dirty="0">
                <a:solidFill>
                  <a:srgbClr val="000000"/>
                </a:solidFill>
                <a:latin typeface="Calibri"/>
                <a:ea typeface="Calibri"/>
                <a:cs typeface="Calibri"/>
              </a:rPr>
              <a:t>Visit a garden centre and look at what is </a:t>
            </a:r>
            <a:r>
              <a:rPr lang="en-GB" sz="1200">
                <a:solidFill>
                  <a:srgbClr val="000000"/>
                </a:solidFill>
                <a:latin typeface="Calibri"/>
                <a:ea typeface="Calibri"/>
                <a:cs typeface="Calibri"/>
              </a:rPr>
              <a:t>growing. What colours can you see?</a:t>
            </a:r>
            <a:endParaRPr lang="en-GB" sz="1200">
              <a:solidFill>
                <a:srgbClr val="000000"/>
              </a:solidFill>
              <a:latin typeface="Calibri" panose="020F0502020204030204" pitchFamily="34" charset="0"/>
              <a:ea typeface="Calibri" panose="020F0502020204030204" pitchFamily="34" charset="0"/>
              <a:cs typeface="Calibri"/>
            </a:endParaRPr>
          </a:p>
          <a:p>
            <a:pPr algn="just" defTabSz="914400">
              <a:buFont typeface="Arial"/>
            </a:pPr>
            <a:endParaRPr lang="en-GB" sz="900" dirty="0">
              <a:solidFill>
                <a:srgbClr val="000000"/>
              </a:solidFill>
              <a:latin typeface="Calibri"/>
              <a:ea typeface="Calibri"/>
              <a:cs typeface="Calibri"/>
            </a:endParaRPr>
          </a:p>
          <a:p>
            <a:pPr algn="just" defTabSz="914400">
              <a:buFont typeface="Arial"/>
            </a:pPr>
            <a:r>
              <a:rPr lang="en-GB" sz="1200">
                <a:solidFill>
                  <a:srgbClr val="000000"/>
                </a:solidFill>
                <a:latin typeface="Calibri"/>
                <a:ea typeface="Calibri"/>
                <a:cs typeface="Calibri"/>
              </a:rPr>
              <a:t>Go on an adventure with Jess from CBeebies</a:t>
            </a:r>
            <a:endParaRPr lang="en-GB" sz="1200">
              <a:solidFill>
                <a:srgbClr val="000000"/>
              </a:solidFill>
              <a:latin typeface="Calibri" panose="020F0502020204030204" pitchFamily="34" charset="0"/>
              <a:ea typeface="Calibri" panose="020F0502020204030204" pitchFamily="34" charset="0"/>
              <a:cs typeface="Calibri"/>
            </a:endParaRPr>
          </a:p>
          <a:p>
            <a:pPr defTabSz="914400"/>
            <a:r>
              <a:rPr lang="en-GB" sz="1200" dirty="0">
                <a:solidFill>
                  <a:srgbClr val="000000"/>
                </a:solidFill>
                <a:ea typeface="+mn-lt"/>
                <a:cs typeface="+mn-lt"/>
                <a:hlinkClick r:id="rId2"/>
              </a:rPr>
              <a:t>Minibeast Adventure with Jess - CBeebies - BBC</a:t>
            </a:r>
            <a:endParaRPr lang="en-GB" sz="1200" dirty="0">
              <a:solidFill>
                <a:srgbClr val="000000"/>
              </a:solidFill>
              <a:latin typeface="Calibri" panose="020F0502020204030204" pitchFamily="34" charset="0"/>
              <a:ea typeface="Calibri" panose="020F0502020204030204" pitchFamily="34" charset="0"/>
              <a:cs typeface="Calibri"/>
            </a:endParaRPr>
          </a:p>
          <a:p>
            <a:pPr algn="ctr" defTabSz="914400">
              <a:spcBef>
                <a:spcPct val="0"/>
              </a:spcBef>
              <a:spcAft>
                <a:spcPct val="0"/>
              </a:spcAft>
            </a:pPr>
            <a:endParaRPr lang="en-GB" altLang="en-US" sz="1600" b="1" u="sng" dirty="0">
              <a:solidFill>
                <a:srgbClr val="000000"/>
              </a:solidFill>
              <a:latin typeface="Calibri" panose="020F0502020204030204" pitchFamily="34" charset="0"/>
              <a:ea typeface="Calibri" panose="020F0502020204030204" pitchFamily="34" charset="0"/>
              <a:cs typeface="Calibri"/>
            </a:endParaRPr>
          </a:p>
          <a:p>
            <a:pPr algn="ctr" defTabSz="914400">
              <a:spcBef>
                <a:spcPct val="0"/>
              </a:spcBef>
              <a:spcAft>
                <a:spcPct val="0"/>
              </a:spcAft>
            </a:pPr>
            <a:endParaRPr lang="en-GB" altLang="en-US" sz="1600" b="1" u="sng" dirty="0">
              <a:solidFill>
                <a:srgbClr val="000000"/>
              </a:solidFill>
              <a:latin typeface="Calibri" panose="020F0502020204030204" pitchFamily="34" charset="0"/>
              <a:ea typeface="Calibri" panose="020F0502020204030204" pitchFamily="34" charset="0"/>
              <a:cs typeface="Calibri"/>
            </a:endParaRPr>
          </a:p>
        </p:txBody>
      </p:sp>
      <p:sp>
        <p:nvSpPr>
          <p:cNvPr id="9" name="Text Box 7"/>
          <p:cNvSpPr txBox="1">
            <a:spLocks noChangeArrowheads="1"/>
          </p:cNvSpPr>
          <p:nvPr/>
        </p:nvSpPr>
        <p:spPr bwMode="auto">
          <a:xfrm>
            <a:off x="3556207" y="6743771"/>
            <a:ext cx="2973111" cy="2889488"/>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kumimoji="0" lang="en-GB" altLang="en-US" sz="1600" b="1" i="0" u="sng" strike="noStrike" cap="none" normalizeH="0" baseline="0">
                <a:ln>
                  <a:noFill/>
                </a:ln>
                <a:solidFill>
                  <a:srgbClr val="000000"/>
                </a:solidFill>
                <a:effectLst/>
              </a:rPr>
              <a:t>Suggested books for reading</a:t>
            </a:r>
            <a:endParaRPr lang="en-US" b="1"/>
          </a:p>
          <a:p>
            <a:pPr defTabSz="914400">
              <a:spcBef>
                <a:spcPct val="0"/>
              </a:spcBef>
              <a:spcAft>
                <a:spcPct val="0"/>
              </a:spcAft>
            </a:pPr>
            <a:endParaRPr lang="en-US" sz="1200">
              <a:ea typeface="Calibri"/>
              <a:cs typeface="Calibri"/>
            </a:endParaRPr>
          </a:p>
          <a:p>
            <a:pPr defTabSz="914400">
              <a:spcBef>
                <a:spcPct val="0"/>
              </a:spcBef>
              <a:spcAft>
                <a:spcPct val="0"/>
              </a:spcAft>
            </a:pPr>
            <a:endParaRPr lang="en-US" b="1">
              <a:ea typeface="Calibri"/>
              <a:cs typeface="Calibri"/>
            </a:endParaRPr>
          </a:p>
        </p:txBody>
      </p:sp>
      <p:sp>
        <p:nvSpPr>
          <p:cNvPr id="10" name="Text Box 8"/>
          <p:cNvSpPr txBox="1">
            <a:spLocks noChangeArrowheads="1"/>
          </p:cNvSpPr>
          <p:nvPr/>
        </p:nvSpPr>
        <p:spPr bwMode="auto">
          <a:xfrm>
            <a:off x="304212" y="3508256"/>
            <a:ext cx="3094451" cy="2889487"/>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Understanding the World</a:t>
            </a:r>
          </a:p>
          <a:p>
            <a:pPr algn="just" defTabSz="914400">
              <a:spcBef>
                <a:spcPct val="0"/>
              </a:spcBef>
              <a:spcAft>
                <a:spcPct val="0"/>
              </a:spcAft>
            </a:pPr>
            <a:r>
              <a:rPr lang="en-GB" altLang="en-US" sz="1200" dirty="0">
                <a:solidFill>
                  <a:srgbClr val="000000"/>
                </a:solidFill>
                <a:latin typeface="Calibri"/>
                <a:ea typeface="Calibri"/>
                <a:cs typeface="Calibri"/>
              </a:rPr>
              <a:t>The children will be exploring their natural world through the core books and learn about how things grow and change over time. The Very Hungry Caterpillar will help the children learn about how animals grow and make links to plant lifecycles. The children will plant their own seeds. They will also explore the seasons spring and summer and begin to describe differences in weather. </a:t>
            </a:r>
          </a:p>
        </p:txBody>
      </p:sp>
      <p:sp>
        <p:nvSpPr>
          <p:cNvPr id="11" name="Text Box 9"/>
          <p:cNvSpPr txBox="1">
            <a:spLocks noChangeArrowheads="1"/>
          </p:cNvSpPr>
          <p:nvPr/>
        </p:nvSpPr>
        <p:spPr bwMode="auto">
          <a:xfrm>
            <a:off x="3556204" y="272742"/>
            <a:ext cx="2987641" cy="288948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b="1" u="sng" dirty="0">
                <a:solidFill>
                  <a:srgbClr val="000000"/>
                </a:solidFill>
                <a:latin typeface="Calibri"/>
                <a:cs typeface="Calibri"/>
              </a:rPr>
              <a:t>Mathematics</a:t>
            </a:r>
          </a:p>
          <a:p>
            <a:pPr algn="just" defTabSz="914400"/>
            <a:r>
              <a:rPr lang="en-GB" sz="1200" dirty="0">
                <a:solidFill>
                  <a:srgbClr val="000000"/>
                </a:solidFill>
                <a:ea typeface="+mn-lt"/>
                <a:cs typeface="+mn-lt"/>
              </a:rPr>
              <a:t>This half term, the children will be thinking about ‘more’ and ‘less’. The children will compare two small groups of up to five objects, saying when there are the same number of objects in each group. They will then sequence events and think about their daily routines. They will revisit 2D and 3D shapes and continue to explore and talk about them through investigative play. The children will know the shape names and will use informal and mathematical language to describe these. </a:t>
            </a:r>
            <a:endParaRPr lang="en-GB" sz="1200" dirty="0">
              <a:ea typeface="Calibri" panose="020F0502020204030204"/>
              <a:cs typeface="Calibri" panose="020F0502020204030204"/>
            </a:endParaRPr>
          </a:p>
          <a:p>
            <a:pPr algn="ctr" defTabSz="914400">
              <a:spcBef>
                <a:spcPct val="0"/>
              </a:spcBef>
              <a:spcAft>
                <a:spcPct val="0"/>
              </a:spcAft>
            </a:pPr>
            <a:endParaRPr lang="en-GB" altLang="en-US" sz="1600" b="1" u="sng" dirty="0">
              <a:solidFill>
                <a:srgbClr val="000000"/>
              </a:solidFill>
              <a:latin typeface="Calibri"/>
              <a:ea typeface="Calibri"/>
              <a:cs typeface="Calibri"/>
            </a:endParaRPr>
          </a:p>
        </p:txBody>
      </p:sp>
      <p:sp>
        <p:nvSpPr>
          <p:cNvPr id="12" name="Text Box 10"/>
          <p:cNvSpPr txBox="1">
            <a:spLocks noChangeArrowheads="1"/>
          </p:cNvSpPr>
          <p:nvPr/>
        </p:nvSpPr>
        <p:spPr bwMode="auto">
          <a:xfrm>
            <a:off x="311357" y="272741"/>
            <a:ext cx="3080163" cy="288948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a:cs typeface="Calibri"/>
              </a:rPr>
              <a:t>Literacy</a:t>
            </a:r>
          </a:p>
          <a:p>
            <a:pPr algn="just" defTabSz="914400">
              <a:spcBef>
                <a:spcPct val="0"/>
              </a:spcBef>
              <a:spcAft>
                <a:spcPct val="0"/>
              </a:spcAft>
            </a:pPr>
            <a:r>
              <a:rPr lang="en-GB" altLang="en-US" sz="1200" dirty="0">
                <a:latin typeface="Calibri"/>
                <a:ea typeface="Calibri"/>
                <a:cs typeface="Calibri"/>
              </a:rPr>
              <a:t>This half term, the children will continue to develop early literacy skills through the core texts, ‘Jack and the Beanstalk’, 'That’s My Flower’ and ‘The Hungry Caterpillar’. They will use new vocabulary to develop storytelling through play. Through early phonics sessions, they will increase their awareness of words that rhyme and learn to produce rhyming words.  Some children will be continuing their learning of Phase 2 sounds using our ELS Phonics Scheme.</a:t>
            </a:r>
            <a:endParaRPr lang="en-GB" altLang="en-US" sz="1200" dirty="0">
              <a:ea typeface="Calibri"/>
              <a:cs typeface="Calibri"/>
            </a:endParaRPr>
          </a:p>
        </p:txBody>
      </p:sp>
      <p:pic>
        <p:nvPicPr>
          <p:cNvPr id="17" name="Picture 16" descr="A butterfly with red spots&#10;&#10;Description automatically generated">
            <a:extLst>
              <a:ext uri="{FF2B5EF4-FFF2-40B4-BE49-F238E27FC236}">
                <a16:creationId xmlns:a16="http://schemas.microsoft.com/office/drawing/2014/main" id="{6F6FB501-D271-1BA1-C323-DBF46CAADA8D}"/>
              </a:ext>
            </a:extLst>
          </p:cNvPr>
          <p:cNvPicPr>
            <a:picLocks noChangeAspect="1"/>
          </p:cNvPicPr>
          <p:nvPr/>
        </p:nvPicPr>
        <p:blipFill>
          <a:blip r:embed="rId3"/>
          <a:stretch>
            <a:fillRect/>
          </a:stretch>
        </p:blipFill>
        <p:spPr>
          <a:xfrm>
            <a:off x="740421" y="9072265"/>
            <a:ext cx="793320" cy="432257"/>
          </a:xfrm>
          <a:prstGeom prst="rect">
            <a:avLst/>
          </a:prstGeom>
        </p:spPr>
      </p:pic>
      <p:pic>
        <p:nvPicPr>
          <p:cNvPr id="18" name="Picture 17" descr="A close-up of a bug&#10;&#10;Description automatically generated">
            <a:extLst>
              <a:ext uri="{FF2B5EF4-FFF2-40B4-BE49-F238E27FC236}">
                <a16:creationId xmlns:a16="http://schemas.microsoft.com/office/drawing/2014/main" id="{9CEF5CDE-AB36-2B69-4E0E-C38885ABE033}"/>
              </a:ext>
            </a:extLst>
          </p:cNvPr>
          <p:cNvPicPr>
            <a:picLocks noChangeAspect="1"/>
          </p:cNvPicPr>
          <p:nvPr/>
        </p:nvPicPr>
        <p:blipFill>
          <a:blip r:embed="rId4"/>
          <a:stretch>
            <a:fillRect/>
          </a:stretch>
        </p:blipFill>
        <p:spPr>
          <a:xfrm>
            <a:off x="1851437" y="9072265"/>
            <a:ext cx="780328" cy="494461"/>
          </a:xfrm>
          <a:prstGeom prst="rect">
            <a:avLst/>
          </a:prstGeom>
        </p:spPr>
      </p:pic>
      <p:pic>
        <p:nvPicPr>
          <p:cNvPr id="6" name="Picture 5" descr="A green and pink snake&#10;&#10;Description automatically generated">
            <a:extLst>
              <a:ext uri="{FF2B5EF4-FFF2-40B4-BE49-F238E27FC236}">
                <a16:creationId xmlns:a16="http://schemas.microsoft.com/office/drawing/2014/main" id="{C42332EC-2BED-BC82-68DB-99FF366383FF}"/>
              </a:ext>
            </a:extLst>
          </p:cNvPr>
          <p:cNvPicPr>
            <a:picLocks noChangeAspect="1"/>
          </p:cNvPicPr>
          <p:nvPr/>
        </p:nvPicPr>
        <p:blipFill>
          <a:blip r:embed="rId5"/>
          <a:stretch>
            <a:fillRect/>
          </a:stretch>
        </p:blipFill>
        <p:spPr>
          <a:xfrm>
            <a:off x="379099" y="2526473"/>
            <a:ext cx="542786" cy="476480"/>
          </a:xfrm>
          <a:prstGeom prst="rect">
            <a:avLst/>
          </a:prstGeom>
        </p:spPr>
      </p:pic>
      <p:pic>
        <p:nvPicPr>
          <p:cNvPr id="22" name="Picture 21" descr="A drawing of a person and a house&#10;&#10;Description automatically generated">
            <a:extLst>
              <a:ext uri="{FF2B5EF4-FFF2-40B4-BE49-F238E27FC236}">
                <a16:creationId xmlns:a16="http://schemas.microsoft.com/office/drawing/2014/main" id="{B766FC31-F5A2-8863-4947-6B8BB988BBCA}"/>
              </a:ext>
            </a:extLst>
          </p:cNvPr>
          <p:cNvPicPr>
            <a:picLocks noChangeAspect="1"/>
          </p:cNvPicPr>
          <p:nvPr/>
        </p:nvPicPr>
        <p:blipFill>
          <a:blip r:embed="rId6"/>
          <a:stretch>
            <a:fillRect/>
          </a:stretch>
        </p:blipFill>
        <p:spPr>
          <a:xfrm>
            <a:off x="6186472" y="6129506"/>
            <a:ext cx="343333" cy="259021"/>
          </a:xfrm>
          <a:prstGeom prst="rect">
            <a:avLst/>
          </a:prstGeom>
        </p:spPr>
      </p:pic>
      <p:pic>
        <p:nvPicPr>
          <p:cNvPr id="23" name="Picture 22">
            <a:extLst>
              <a:ext uri="{FF2B5EF4-FFF2-40B4-BE49-F238E27FC236}">
                <a16:creationId xmlns:a16="http://schemas.microsoft.com/office/drawing/2014/main" id="{40A2D9BC-88B3-4C21-FB69-458567A4E6CF}"/>
              </a:ext>
            </a:extLst>
          </p:cNvPr>
          <p:cNvPicPr>
            <a:picLocks noChangeAspect="1"/>
          </p:cNvPicPr>
          <p:nvPr/>
        </p:nvPicPr>
        <p:blipFill>
          <a:blip r:embed="rId7"/>
          <a:stretch>
            <a:fillRect/>
          </a:stretch>
        </p:blipFill>
        <p:spPr>
          <a:xfrm>
            <a:off x="2638578" y="5679233"/>
            <a:ext cx="639745" cy="575380"/>
          </a:xfrm>
          <a:prstGeom prst="rect">
            <a:avLst/>
          </a:prstGeom>
        </p:spPr>
      </p:pic>
      <p:pic>
        <p:nvPicPr>
          <p:cNvPr id="25" name="Picture 24">
            <a:extLst>
              <a:ext uri="{FF2B5EF4-FFF2-40B4-BE49-F238E27FC236}">
                <a16:creationId xmlns:a16="http://schemas.microsoft.com/office/drawing/2014/main" id="{8B543407-68DD-83F9-D5D6-15BFB54FBB21}"/>
              </a:ext>
            </a:extLst>
          </p:cNvPr>
          <p:cNvPicPr>
            <a:picLocks noChangeAspect="1"/>
          </p:cNvPicPr>
          <p:nvPr/>
        </p:nvPicPr>
        <p:blipFill>
          <a:blip r:embed="rId8"/>
          <a:stretch>
            <a:fillRect/>
          </a:stretch>
        </p:blipFill>
        <p:spPr>
          <a:xfrm>
            <a:off x="3706506" y="7181635"/>
            <a:ext cx="1143160" cy="1133633"/>
          </a:xfrm>
          <a:prstGeom prst="rect">
            <a:avLst/>
          </a:prstGeom>
        </p:spPr>
      </p:pic>
      <p:pic>
        <p:nvPicPr>
          <p:cNvPr id="27" name="Picture 26">
            <a:extLst>
              <a:ext uri="{FF2B5EF4-FFF2-40B4-BE49-F238E27FC236}">
                <a16:creationId xmlns:a16="http://schemas.microsoft.com/office/drawing/2014/main" id="{6F462ADB-E2C8-7D2C-D6C0-FC8556658565}"/>
              </a:ext>
            </a:extLst>
          </p:cNvPr>
          <p:cNvPicPr>
            <a:picLocks noChangeAspect="1"/>
          </p:cNvPicPr>
          <p:nvPr/>
        </p:nvPicPr>
        <p:blipFill>
          <a:blip r:embed="rId9"/>
          <a:stretch>
            <a:fillRect/>
          </a:stretch>
        </p:blipFill>
        <p:spPr>
          <a:xfrm>
            <a:off x="5133469" y="7181635"/>
            <a:ext cx="819264" cy="1143160"/>
          </a:xfrm>
          <a:prstGeom prst="rect">
            <a:avLst/>
          </a:prstGeom>
        </p:spPr>
      </p:pic>
      <p:pic>
        <p:nvPicPr>
          <p:cNvPr id="29" name="Picture 28">
            <a:extLst>
              <a:ext uri="{FF2B5EF4-FFF2-40B4-BE49-F238E27FC236}">
                <a16:creationId xmlns:a16="http://schemas.microsoft.com/office/drawing/2014/main" id="{4C24D36D-6DC3-D70D-4E32-2828EA1F12B9}"/>
              </a:ext>
            </a:extLst>
          </p:cNvPr>
          <p:cNvPicPr>
            <a:picLocks noChangeAspect="1"/>
          </p:cNvPicPr>
          <p:nvPr/>
        </p:nvPicPr>
        <p:blipFill>
          <a:blip r:embed="rId10"/>
          <a:stretch>
            <a:fillRect/>
          </a:stretch>
        </p:blipFill>
        <p:spPr>
          <a:xfrm>
            <a:off x="3758941" y="8433092"/>
            <a:ext cx="1051303" cy="1133634"/>
          </a:xfrm>
          <a:prstGeom prst="rect">
            <a:avLst/>
          </a:prstGeom>
        </p:spPr>
      </p:pic>
      <p:pic>
        <p:nvPicPr>
          <p:cNvPr id="31" name="Picture 30">
            <a:extLst>
              <a:ext uri="{FF2B5EF4-FFF2-40B4-BE49-F238E27FC236}">
                <a16:creationId xmlns:a16="http://schemas.microsoft.com/office/drawing/2014/main" id="{EB7E2931-C0C4-7A5B-D999-B4BB63A08CCA}"/>
              </a:ext>
            </a:extLst>
          </p:cNvPr>
          <p:cNvPicPr>
            <a:picLocks noChangeAspect="1"/>
          </p:cNvPicPr>
          <p:nvPr/>
        </p:nvPicPr>
        <p:blipFill>
          <a:blip r:embed="rId11"/>
          <a:stretch>
            <a:fillRect/>
          </a:stretch>
        </p:blipFill>
        <p:spPr>
          <a:xfrm>
            <a:off x="5004375" y="8433092"/>
            <a:ext cx="1115524" cy="1160402"/>
          </a:xfrm>
          <a:prstGeom prst="rect">
            <a:avLst/>
          </a:prstGeom>
        </p:spPr>
      </p:pic>
      <p:pic>
        <p:nvPicPr>
          <p:cNvPr id="4" name="Picture 3" descr="A book cover with a squirrel and a bird&#10;&#10;AI-generated content may be incorrect.">
            <a:extLst>
              <a:ext uri="{FF2B5EF4-FFF2-40B4-BE49-F238E27FC236}">
                <a16:creationId xmlns:a16="http://schemas.microsoft.com/office/drawing/2014/main" id="{A0318AC3-1DDD-8337-7851-B7ABC5467213}"/>
              </a:ext>
            </a:extLst>
          </p:cNvPr>
          <p:cNvPicPr>
            <a:picLocks noChangeAspect="1"/>
          </p:cNvPicPr>
          <p:nvPr/>
        </p:nvPicPr>
        <p:blipFill>
          <a:blip r:embed="rId12"/>
          <a:stretch>
            <a:fillRect/>
          </a:stretch>
        </p:blipFill>
        <p:spPr>
          <a:xfrm>
            <a:off x="1086568" y="2572728"/>
            <a:ext cx="438594" cy="491783"/>
          </a:xfrm>
          <a:prstGeom prst="rect">
            <a:avLst/>
          </a:prstGeom>
        </p:spPr>
      </p:pic>
      <p:pic>
        <p:nvPicPr>
          <p:cNvPr id="5" name="Picture 4" descr="Transportation Themed Activities - Engaging Littles">
            <a:extLst>
              <a:ext uri="{FF2B5EF4-FFF2-40B4-BE49-F238E27FC236}">
                <a16:creationId xmlns:a16="http://schemas.microsoft.com/office/drawing/2014/main" id="{C91D4CB8-8C08-D8AD-2550-B31EB04D5C22}"/>
              </a:ext>
            </a:extLst>
          </p:cNvPr>
          <p:cNvPicPr>
            <a:picLocks noChangeAspect="1"/>
          </p:cNvPicPr>
          <p:nvPr/>
        </p:nvPicPr>
        <p:blipFill>
          <a:blip r:embed="rId13"/>
          <a:stretch>
            <a:fillRect/>
          </a:stretch>
        </p:blipFill>
        <p:spPr>
          <a:xfrm>
            <a:off x="5598638" y="2602249"/>
            <a:ext cx="577917" cy="457067"/>
          </a:xfrm>
          <a:prstGeom prst="rect">
            <a:avLst/>
          </a:prstGeom>
        </p:spPr>
      </p:pic>
      <p:pic>
        <p:nvPicPr>
          <p:cNvPr id="13" name="Picture 12" descr="A group of colorful paper&#10;&#10;AI-generated content may be incorrect.">
            <a:extLst>
              <a:ext uri="{FF2B5EF4-FFF2-40B4-BE49-F238E27FC236}">
                <a16:creationId xmlns:a16="http://schemas.microsoft.com/office/drawing/2014/main" id="{63988924-23D2-3128-2B83-DD1B8F6FAF54}"/>
              </a:ext>
            </a:extLst>
          </p:cNvPr>
          <p:cNvPicPr>
            <a:picLocks noChangeAspect="1"/>
          </p:cNvPicPr>
          <p:nvPr/>
        </p:nvPicPr>
        <p:blipFill>
          <a:blip r:embed="rId14"/>
          <a:stretch>
            <a:fillRect/>
          </a:stretch>
        </p:blipFill>
        <p:spPr>
          <a:xfrm>
            <a:off x="4716078" y="2574907"/>
            <a:ext cx="576593" cy="511753"/>
          </a:xfrm>
          <a:prstGeom prst="rect">
            <a:avLst/>
          </a:prstGeom>
        </p:spPr>
      </p:pic>
      <p:pic>
        <p:nvPicPr>
          <p:cNvPr id="15" name="Picture 14" descr="A field of flowers with the sun setting behind them&#10;&#10;AI-generated content may be incorrect.">
            <a:extLst>
              <a:ext uri="{FF2B5EF4-FFF2-40B4-BE49-F238E27FC236}">
                <a16:creationId xmlns:a16="http://schemas.microsoft.com/office/drawing/2014/main" id="{BFC39358-8419-444A-4C32-4868934270D7}"/>
              </a:ext>
            </a:extLst>
          </p:cNvPr>
          <p:cNvPicPr>
            <a:picLocks noChangeAspect="1"/>
          </p:cNvPicPr>
          <p:nvPr/>
        </p:nvPicPr>
        <p:blipFill>
          <a:blip r:embed="rId15"/>
          <a:stretch>
            <a:fillRect/>
          </a:stretch>
        </p:blipFill>
        <p:spPr>
          <a:xfrm>
            <a:off x="1674995" y="5723838"/>
            <a:ext cx="803481" cy="538895"/>
          </a:xfrm>
          <a:prstGeom prst="rect">
            <a:avLst/>
          </a:prstGeom>
        </p:spPr>
      </p:pic>
      <p:pic>
        <p:nvPicPr>
          <p:cNvPr id="16" name="Picture 15" descr="A yellow flower growing from seed&#10;&#10;AI-generated content may be incorrect.">
            <a:extLst>
              <a:ext uri="{FF2B5EF4-FFF2-40B4-BE49-F238E27FC236}">
                <a16:creationId xmlns:a16="http://schemas.microsoft.com/office/drawing/2014/main" id="{F92B1B7D-7350-C609-0CB2-CB4EACD5DB0A}"/>
              </a:ext>
            </a:extLst>
          </p:cNvPr>
          <p:cNvPicPr>
            <a:picLocks noChangeAspect="1"/>
          </p:cNvPicPr>
          <p:nvPr/>
        </p:nvPicPr>
        <p:blipFill>
          <a:blip r:embed="rId16"/>
          <a:stretch>
            <a:fillRect/>
          </a:stretch>
        </p:blipFill>
        <p:spPr>
          <a:xfrm>
            <a:off x="611248" y="5720315"/>
            <a:ext cx="913914" cy="545941"/>
          </a:xfrm>
          <a:prstGeom prst="rect">
            <a:avLst/>
          </a:prstGeom>
        </p:spPr>
      </p:pic>
      <p:pic>
        <p:nvPicPr>
          <p:cNvPr id="24" name="Picture 23">
            <a:extLst>
              <a:ext uri="{FF2B5EF4-FFF2-40B4-BE49-F238E27FC236}">
                <a16:creationId xmlns:a16="http://schemas.microsoft.com/office/drawing/2014/main" id="{E549142E-86D7-462A-BE4A-DFCDDB108E21}"/>
              </a:ext>
            </a:extLst>
          </p:cNvPr>
          <p:cNvPicPr/>
          <p:nvPr/>
        </p:nvPicPr>
        <p:blipFill>
          <a:blip r:embed="rId17">
            <a:extLst>
              <a:ext uri="{28A0092B-C50C-407E-A947-70E740481C1C}">
                <a14:useLocalDpi xmlns:a14="http://schemas.microsoft.com/office/drawing/2010/main" val="0"/>
              </a:ext>
            </a:extLst>
          </a:blip>
          <a:stretch>
            <a:fillRect/>
          </a:stretch>
        </p:blipFill>
        <p:spPr>
          <a:xfrm>
            <a:off x="1764990" y="2412170"/>
            <a:ext cx="616003" cy="652342"/>
          </a:xfrm>
          <a:prstGeom prst="rect">
            <a:avLst/>
          </a:prstGeom>
        </p:spPr>
      </p:pic>
      <p:pic>
        <p:nvPicPr>
          <p:cNvPr id="26" name="Picture 25">
            <a:extLst>
              <a:ext uri="{FF2B5EF4-FFF2-40B4-BE49-F238E27FC236}">
                <a16:creationId xmlns:a16="http://schemas.microsoft.com/office/drawing/2014/main" id="{AAE1FF21-EA7E-4215-BF94-E48492373636}"/>
              </a:ext>
            </a:extLst>
          </p:cNvPr>
          <p:cNvPicPr/>
          <p:nvPr/>
        </p:nvPicPr>
        <p:blipFill>
          <a:blip r:embed="rId18"/>
          <a:stretch>
            <a:fillRect/>
          </a:stretch>
        </p:blipFill>
        <p:spPr>
          <a:xfrm>
            <a:off x="2545677" y="2406974"/>
            <a:ext cx="732646" cy="652342"/>
          </a:xfrm>
          <a:prstGeom prst="rect">
            <a:avLst/>
          </a:prstGeom>
        </p:spPr>
      </p:pic>
    </p:spTree>
    <p:extLst>
      <p:ext uri="{BB962C8B-B14F-4D97-AF65-F5344CB8AC3E}">
        <p14:creationId xmlns:p14="http://schemas.microsoft.com/office/powerpoint/2010/main" val="24610379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4ABCF67379204DBBD8E15FDE00CE7A" ma:contentTypeVersion="16" ma:contentTypeDescription="Create a new document." ma:contentTypeScope="" ma:versionID="ad3dc65ef929bf88c3df5655009d22c2">
  <xsd:schema xmlns:xsd="http://www.w3.org/2001/XMLSchema" xmlns:xs="http://www.w3.org/2001/XMLSchema" xmlns:p="http://schemas.microsoft.com/office/2006/metadata/properties" xmlns:ns2="b6a88b92-b2a8-496c-969e-3c18011c4714" xmlns:ns3="cac48d98-c999-4eb6-b102-8f6f3bbb3bd5" targetNamespace="http://schemas.microsoft.com/office/2006/metadata/properties" ma:root="true" ma:fieldsID="a0ff806e6a3fdbccf6247e3e8fb9fa03" ns2:_="" ns3:_="">
    <xsd:import namespace="b6a88b92-b2a8-496c-969e-3c18011c4714"/>
    <xsd:import namespace="cac48d98-c999-4eb6-b102-8f6f3bbb3bd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a88b92-b2a8-496c-969e-3c18011c47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3656f60-27ea-4f4c-865c-e98f0fe40e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c48d98-c999-4eb6-b102-8f6f3bbb3bd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571e8da-db13-4c63-b429-106e3add7984}" ma:internalName="TaxCatchAll" ma:showField="CatchAllData" ma:web="cac48d98-c999-4eb6-b102-8f6f3bbb3b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ac48d98-c999-4eb6-b102-8f6f3bbb3bd5" xsi:nil="true"/>
    <lcf76f155ced4ddcb4097134ff3c332f xmlns="b6a88b92-b2a8-496c-969e-3c18011c471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7589F4-E05E-4283-AEA1-F3D4356A2B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a88b92-b2a8-496c-969e-3c18011c4714"/>
    <ds:schemaRef ds:uri="cac48d98-c999-4eb6-b102-8f6f3bbb3b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6D455D-052B-49D8-921E-8481E3F7D9CC}">
  <ds:schemaRefs>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www.w3.org/XML/1998/namespace"/>
    <ds:schemaRef ds:uri="95451c2e-c8f5-4fc4-8086-8e6aa6cb6687"/>
    <ds:schemaRef ds:uri="2b60a59a-88c8-4755-8089-f9693b4c1f50"/>
    <ds:schemaRef ds:uri="http://purl.org/dc/elements/1.1/"/>
    <ds:schemaRef ds:uri="874e889e-6143-427f-861a-68f97f07be53"/>
    <ds:schemaRef ds:uri="cac48d98-c999-4eb6-b102-8f6f3bbb3bd5"/>
    <ds:schemaRef ds:uri="b6a88b92-b2a8-496c-969e-3c18011c4714"/>
  </ds:schemaRefs>
</ds:datastoreItem>
</file>

<file path=customXml/itemProps3.xml><?xml version="1.0" encoding="utf-8"?>
<ds:datastoreItem xmlns:ds="http://schemas.openxmlformats.org/officeDocument/2006/customXml" ds:itemID="{0688D3E1-DB36-46BC-946C-9EC15E5985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25</TotalTime>
  <Words>876</Words>
  <Application>Microsoft Office PowerPoint</Application>
  <PresentationFormat>A4 Paper (210x297 mm)</PresentationFormat>
  <Paragraphs>48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Thomas</dc:creator>
  <cp:lastModifiedBy>Gina Hylton</cp:lastModifiedBy>
  <cp:revision>396</cp:revision>
  <dcterms:created xsi:type="dcterms:W3CDTF">2023-03-07T15:16:37Z</dcterms:created>
  <dcterms:modified xsi:type="dcterms:W3CDTF">2026-03-27T09:02:43Z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0x010100F04ABCF67379204DBBD8E15FDE00CE7A</vt:lpwstr>
  </property>
  <property fmtid="{D5CDD505-2E9C-101B-9397-08002B2CF9AE}" pid="3" name="MediaServiceImageTags">
    <vt:lpwstr/>
  </property>
</Properties>
</file>