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7" r:id="rId5"/>
    <p:sldId id="258" r:id="rId6"/>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317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229C7529-C55A-4FFA-AF54-23A3D92AE5B3}"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462980-EB95-4570-8D78-956AE42C4A2B}" type="slidenum">
              <a:rPr lang="en-GB" smtClean="0"/>
              <a:t>‹#›</a:t>
            </a:fld>
            <a:endParaRPr lang="en-GB"/>
          </a:p>
        </p:txBody>
      </p:sp>
    </p:spTree>
    <p:extLst>
      <p:ext uri="{BB962C8B-B14F-4D97-AF65-F5344CB8AC3E}">
        <p14:creationId xmlns:p14="http://schemas.microsoft.com/office/powerpoint/2010/main" val="24845558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29C7529-C55A-4FFA-AF54-23A3D92AE5B3}"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462980-EB95-4570-8D78-956AE42C4A2B}" type="slidenum">
              <a:rPr lang="en-GB" smtClean="0"/>
              <a:t>‹#›</a:t>
            </a:fld>
            <a:endParaRPr lang="en-GB"/>
          </a:p>
        </p:txBody>
      </p:sp>
    </p:spTree>
    <p:extLst>
      <p:ext uri="{BB962C8B-B14F-4D97-AF65-F5344CB8AC3E}">
        <p14:creationId xmlns:p14="http://schemas.microsoft.com/office/powerpoint/2010/main" val="12343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29C7529-C55A-4FFA-AF54-23A3D92AE5B3}"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462980-EB95-4570-8D78-956AE42C4A2B}" type="slidenum">
              <a:rPr lang="en-GB" smtClean="0"/>
              <a:t>‹#›</a:t>
            </a:fld>
            <a:endParaRPr lang="en-GB"/>
          </a:p>
        </p:txBody>
      </p:sp>
    </p:spTree>
    <p:extLst>
      <p:ext uri="{BB962C8B-B14F-4D97-AF65-F5344CB8AC3E}">
        <p14:creationId xmlns:p14="http://schemas.microsoft.com/office/powerpoint/2010/main" val="1891203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29C7529-C55A-4FFA-AF54-23A3D92AE5B3}"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462980-EB95-4570-8D78-956AE42C4A2B}" type="slidenum">
              <a:rPr lang="en-GB" smtClean="0"/>
              <a:t>‹#›</a:t>
            </a:fld>
            <a:endParaRPr lang="en-GB"/>
          </a:p>
        </p:txBody>
      </p:sp>
    </p:spTree>
    <p:extLst>
      <p:ext uri="{BB962C8B-B14F-4D97-AF65-F5344CB8AC3E}">
        <p14:creationId xmlns:p14="http://schemas.microsoft.com/office/powerpoint/2010/main" val="1466953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29C7529-C55A-4FFA-AF54-23A3D92AE5B3}"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462980-EB95-4570-8D78-956AE42C4A2B}" type="slidenum">
              <a:rPr lang="en-GB" smtClean="0"/>
              <a:t>‹#›</a:t>
            </a:fld>
            <a:endParaRPr lang="en-GB"/>
          </a:p>
        </p:txBody>
      </p:sp>
    </p:spTree>
    <p:extLst>
      <p:ext uri="{BB962C8B-B14F-4D97-AF65-F5344CB8AC3E}">
        <p14:creationId xmlns:p14="http://schemas.microsoft.com/office/powerpoint/2010/main" val="1239738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29C7529-C55A-4FFA-AF54-23A3D92AE5B3}"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E462980-EB95-4570-8D78-956AE42C4A2B}" type="slidenum">
              <a:rPr lang="en-GB" smtClean="0"/>
              <a:t>‹#›</a:t>
            </a:fld>
            <a:endParaRPr lang="en-GB"/>
          </a:p>
        </p:txBody>
      </p:sp>
    </p:spTree>
    <p:extLst>
      <p:ext uri="{BB962C8B-B14F-4D97-AF65-F5344CB8AC3E}">
        <p14:creationId xmlns:p14="http://schemas.microsoft.com/office/powerpoint/2010/main" val="17705703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29C7529-C55A-4FFA-AF54-23A3D92AE5B3}" type="datetimeFigureOut">
              <a:rPr lang="en-GB" smtClean="0"/>
              <a:t>27/03/2026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E462980-EB95-4570-8D78-956AE42C4A2B}" type="slidenum">
              <a:rPr lang="en-GB" smtClean="0"/>
              <a:t>‹#›</a:t>
            </a:fld>
            <a:endParaRPr lang="en-GB"/>
          </a:p>
        </p:txBody>
      </p:sp>
    </p:spTree>
    <p:extLst>
      <p:ext uri="{BB962C8B-B14F-4D97-AF65-F5344CB8AC3E}">
        <p14:creationId xmlns:p14="http://schemas.microsoft.com/office/powerpoint/2010/main" val="578542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29C7529-C55A-4FFA-AF54-23A3D92AE5B3}" type="datetimeFigureOut">
              <a:rPr lang="en-GB" smtClean="0"/>
              <a:t>27/03/2026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E462980-EB95-4570-8D78-956AE42C4A2B}" type="slidenum">
              <a:rPr lang="en-GB" smtClean="0"/>
              <a:t>‹#›</a:t>
            </a:fld>
            <a:endParaRPr lang="en-GB"/>
          </a:p>
        </p:txBody>
      </p:sp>
    </p:spTree>
    <p:extLst>
      <p:ext uri="{BB962C8B-B14F-4D97-AF65-F5344CB8AC3E}">
        <p14:creationId xmlns:p14="http://schemas.microsoft.com/office/powerpoint/2010/main" val="20871699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9C7529-C55A-4FFA-AF54-23A3D92AE5B3}" type="datetimeFigureOut">
              <a:rPr lang="en-GB" smtClean="0"/>
              <a:t>27/03/2026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E462980-EB95-4570-8D78-956AE42C4A2B}" type="slidenum">
              <a:rPr lang="en-GB" smtClean="0"/>
              <a:t>‹#›</a:t>
            </a:fld>
            <a:endParaRPr lang="en-GB"/>
          </a:p>
        </p:txBody>
      </p:sp>
    </p:spTree>
    <p:extLst>
      <p:ext uri="{BB962C8B-B14F-4D97-AF65-F5344CB8AC3E}">
        <p14:creationId xmlns:p14="http://schemas.microsoft.com/office/powerpoint/2010/main" val="1118108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229C7529-C55A-4FFA-AF54-23A3D92AE5B3}"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E462980-EB95-4570-8D78-956AE42C4A2B}" type="slidenum">
              <a:rPr lang="en-GB" smtClean="0"/>
              <a:t>‹#›</a:t>
            </a:fld>
            <a:endParaRPr lang="en-GB"/>
          </a:p>
        </p:txBody>
      </p:sp>
    </p:spTree>
    <p:extLst>
      <p:ext uri="{BB962C8B-B14F-4D97-AF65-F5344CB8AC3E}">
        <p14:creationId xmlns:p14="http://schemas.microsoft.com/office/powerpoint/2010/main" val="31135905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229C7529-C55A-4FFA-AF54-23A3D92AE5B3}"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E462980-EB95-4570-8D78-956AE42C4A2B}" type="slidenum">
              <a:rPr lang="en-GB" smtClean="0"/>
              <a:t>‹#›</a:t>
            </a:fld>
            <a:endParaRPr lang="en-GB"/>
          </a:p>
        </p:txBody>
      </p:sp>
    </p:spTree>
    <p:extLst>
      <p:ext uri="{BB962C8B-B14F-4D97-AF65-F5344CB8AC3E}">
        <p14:creationId xmlns:p14="http://schemas.microsoft.com/office/powerpoint/2010/main" val="4080899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229C7529-C55A-4FFA-AF54-23A3D92AE5B3}" type="datetimeFigureOut">
              <a:rPr lang="en-GB" smtClean="0"/>
              <a:t>27/03/2026</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E462980-EB95-4570-8D78-956AE42C4A2B}" type="slidenum">
              <a:rPr lang="en-GB" smtClean="0"/>
              <a:t>‹#›</a:t>
            </a:fld>
            <a:endParaRPr lang="en-GB"/>
          </a:p>
        </p:txBody>
      </p:sp>
    </p:spTree>
    <p:extLst>
      <p:ext uri="{BB962C8B-B14F-4D97-AF65-F5344CB8AC3E}">
        <p14:creationId xmlns:p14="http://schemas.microsoft.com/office/powerpoint/2010/main" val="4243389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jpeg"/><Relationship Id="rId1" Type="http://schemas.openxmlformats.org/officeDocument/2006/relationships/slideLayout" Target="../slideLayouts/slideLayout2.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jpeg"/><Relationship Id="rId9"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p:cNvSpPr txBox="1">
            <a:spLocks noChangeArrowheads="1"/>
          </p:cNvSpPr>
          <p:nvPr/>
        </p:nvSpPr>
        <p:spPr bwMode="auto">
          <a:xfrm>
            <a:off x="331305" y="228391"/>
            <a:ext cx="6246882" cy="1507644"/>
          </a:xfrm>
          <a:prstGeom prst="rect">
            <a:avLst/>
          </a:prstGeom>
          <a:solidFill>
            <a:srgbClr val="FFFFFF"/>
          </a:solidFill>
          <a:ln w="28575" algn="ctr">
            <a:solidFill>
              <a:srgbClr val="0070C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algn="ctr" defTabSz="914400" eaLnBrk="0" fontAlgn="base" hangingPunct="0">
              <a:spcBef>
                <a:spcPct val="0"/>
              </a:spcBef>
              <a:spcAft>
                <a:spcPts val="100"/>
              </a:spcAft>
            </a:pPr>
            <a:r>
              <a:rPr kumimoji="0" lang="en-GB" altLang="en-US" sz="4000" b="1" i="0" u="none" strike="noStrike" cap="none" normalizeH="0" baseline="0">
                <a:ln>
                  <a:noFill/>
                </a:ln>
                <a:solidFill>
                  <a:srgbClr val="000000"/>
                </a:solidFill>
                <a:effectLst/>
                <a:latin typeface="Calibri"/>
                <a:cs typeface="Calibri"/>
              </a:rPr>
              <a:t> Year </a:t>
            </a:r>
            <a:r>
              <a:rPr lang="en-GB" altLang="en-US" sz="4000" b="1">
                <a:solidFill>
                  <a:srgbClr val="000000"/>
                </a:solidFill>
                <a:latin typeface="Calibri"/>
                <a:cs typeface="Calibri"/>
              </a:rPr>
              <a:t>1 Newsletter</a:t>
            </a:r>
            <a:endParaRPr kumimoji="0" lang="en-GB" altLang="en-US" sz="4000" b="1" i="0" u="none" strike="noStrike" cap="none" normalizeH="0" baseline="0">
              <a:ln>
                <a:noFill/>
              </a:ln>
              <a:solidFill>
                <a:srgbClr val="000000"/>
              </a:solidFill>
              <a:effectLst/>
              <a:latin typeface="Calibri"/>
              <a:cs typeface="Calibri"/>
            </a:endParaRPr>
          </a:p>
          <a:p>
            <a:pPr algn="ctr" defTabSz="914400" eaLnBrk="0" fontAlgn="base" hangingPunct="0">
              <a:spcBef>
                <a:spcPct val="0"/>
              </a:spcBef>
              <a:spcAft>
                <a:spcPts val="100"/>
              </a:spcAft>
            </a:pPr>
            <a:endParaRPr kumimoji="0" lang="en-GB" altLang="en-US" sz="800" b="1" i="0" u="none" strike="noStrike" cap="none" normalizeH="0" baseline="0">
              <a:ln>
                <a:noFill/>
              </a:ln>
              <a:solidFill>
                <a:srgbClr val="000000"/>
              </a:solidFill>
              <a:effectLst/>
              <a:latin typeface="Calibri"/>
              <a:cs typeface="Calibri"/>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3200" b="1" i="0" u="none" strike="noStrike" cap="none" normalizeH="0" baseline="0">
                <a:ln>
                  <a:noFill/>
                </a:ln>
                <a:solidFill>
                  <a:srgbClr val="000000"/>
                </a:solidFill>
                <a:effectLst/>
                <a:latin typeface="Calibri" panose="020F0502020204030204" pitchFamily="34" charset="0"/>
              </a:rPr>
              <a:t>  </a:t>
            </a:r>
            <a:r>
              <a:rPr lang="en-GB" altLang="en-US" sz="3200" b="1">
                <a:solidFill>
                  <a:srgbClr val="000000"/>
                </a:solidFill>
                <a:latin typeface="Calibri" panose="020F0502020204030204" pitchFamily="34" charset="0"/>
              </a:rPr>
              <a:t>Summer 1</a:t>
            </a:r>
            <a:r>
              <a:rPr kumimoji="0" lang="en-GB" altLang="en-US" sz="3200" b="1" i="0" u="none" strike="noStrike" cap="none" normalizeH="0" baseline="0">
                <a:ln>
                  <a:noFill/>
                </a:ln>
                <a:solidFill>
                  <a:srgbClr val="000000"/>
                </a:solidFill>
                <a:effectLst/>
                <a:latin typeface="Calibri" panose="020F0502020204030204" pitchFamily="34" charset="0"/>
              </a:rPr>
              <a:t>—2025/2026</a:t>
            </a:r>
            <a:endParaRPr kumimoji="0" lang="en-US" altLang="en-US" sz="3200" b="0" i="0" u="none" strike="noStrike" cap="none" normalizeH="0" baseline="0">
              <a:ln>
                <a:noFill/>
              </a:ln>
              <a:solidFill>
                <a:schemeClr val="tx1"/>
              </a:solidFill>
              <a:effectLst/>
              <a:latin typeface="Arial" panose="020B0604020202020204" pitchFamily="34" charset="0"/>
            </a:endParaRPr>
          </a:p>
        </p:txBody>
      </p:sp>
      <p:sp>
        <p:nvSpPr>
          <p:cNvPr id="7" name="Text Box 4"/>
          <p:cNvSpPr txBox="1">
            <a:spLocks noChangeArrowheads="1"/>
          </p:cNvSpPr>
          <p:nvPr/>
        </p:nvSpPr>
        <p:spPr bwMode="auto">
          <a:xfrm>
            <a:off x="331305" y="1953177"/>
            <a:ext cx="3097695" cy="2279376"/>
          </a:xfrm>
          <a:prstGeom prst="rect">
            <a:avLst/>
          </a:prstGeom>
          <a:solidFill>
            <a:srgbClr val="FFFFFF"/>
          </a:solidFill>
          <a:ln w="28575" algn="in">
            <a:solidFill>
              <a:srgbClr val="0070C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algn="ctr" defTabSz="914400" eaLnBrk="0" fontAlgn="base" hangingPunct="0">
              <a:spcBef>
                <a:spcPct val="0"/>
              </a:spcBef>
              <a:spcAft>
                <a:spcPct val="0"/>
              </a:spcAft>
            </a:pPr>
            <a:r>
              <a:rPr lang="en-GB" altLang="en-US" sz="1600" b="1" u="sng" dirty="0">
                <a:solidFill>
                  <a:srgbClr val="000000"/>
                </a:solidFill>
                <a:latin typeface="Calibri" panose="020F0502020204030204" pitchFamily="34" charset="0"/>
              </a:rPr>
              <a:t>Notices and Reminders</a:t>
            </a:r>
          </a:p>
          <a:p>
            <a:pPr algn="ctr" defTabSz="914400" eaLnBrk="0" fontAlgn="base" hangingPunct="0">
              <a:spcBef>
                <a:spcPct val="0"/>
              </a:spcBef>
              <a:spcAft>
                <a:spcPct val="0"/>
              </a:spcAft>
            </a:pPr>
            <a:endParaRPr lang="en-GB" altLang="en-US" sz="1600" b="1" u="sng" dirty="0">
              <a:solidFill>
                <a:srgbClr val="000000"/>
              </a:solidFill>
              <a:latin typeface="Calibri" panose="020F0502020204030204" pitchFamily="34" charset="0"/>
            </a:endParaRPr>
          </a:p>
          <a:p>
            <a:pPr defTabSz="914400" eaLnBrk="0" fontAlgn="base" hangingPunct="0">
              <a:spcBef>
                <a:spcPct val="0"/>
              </a:spcBef>
              <a:spcAft>
                <a:spcPct val="0"/>
              </a:spcAft>
            </a:pPr>
            <a:endParaRPr lang="en-GB" altLang="en-US" sz="1200" dirty="0">
              <a:solidFill>
                <a:srgbClr val="000000"/>
              </a:solidFill>
              <a:latin typeface="Calibri" panose="020F0502020204030204" pitchFamily="34" charset="0"/>
            </a:endParaRPr>
          </a:p>
          <a:p>
            <a:pPr defTabSz="914400" eaLnBrk="0" fontAlgn="base" hangingPunct="0">
              <a:spcBef>
                <a:spcPct val="0"/>
              </a:spcBef>
              <a:spcAft>
                <a:spcPct val="0"/>
              </a:spcAft>
            </a:pPr>
            <a:r>
              <a:rPr lang="en-GB" altLang="en-US" sz="1200" dirty="0">
                <a:solidFill>
                  <a:srgbClr val="000000"/>
                </a:solidFill>
                <a:latin typeface="Calibri" panose="020F0502020204030204" pitchFamily="34" charset="0"/>
              </a:rPr>
              <a:t>Owls PE is on Friday</a:t>
            </a:r>
            <a:br>
              <a:rPr lang="en-GB" altLang="en-US" sz="1200" dirty="0">
                <a:solidFill>
                  <a:srgbClr val="000000"/>
                </a:solidFill>
                <a:latin typeface="Calibri" panose="020F0502020204030204" pitchFamily="34" charset="0"/>
              </a:rPr>
            </a:br>
            <a:r>
              <a:rPr lang="en-GB" altLang="en-US" sz="1200" dirty="0">
                <a:solidFill>
                  <a:srgbClr val="000000"/>
                </a:solidFill>
                <a:latin typeface="Calibri" panose="020F0502020204030204" pitchFamily="34" charset="0"/>
              </a:rPr>
              <a:t>Squirrels PE is on Thursday</a:t>
            </a:r>
          </a:p>
          <a:p>
            <a:pPr defTabSz="914400" eaLnBrk="0" fontAlgn="base" hangingPunct="0">
              <a:spcBef>
                <a:spcPct val="0"/>
              </a:spcBef>
              <a:spcAft>
                <a:spcPct val="0"/>
              </a:spcAft>
            </a:pPr>
            <a:endParaRPr lang="en-GB" altLang="en-US" sz="1200" dirty="0">
              <a:solidFill>
                <a:srgbClr val="000000"/>
              </a:solidFill>
              <a:latin typeface="Calibri" panose="020F0502020204030204" pitchFamily="34" charset="0"/>
            </a:endParaRPr>
          </a:p>
          <a:p>
            <a:pPr defTabSz="914400" eaLnBrk="0" fontAlgn="base" hangingPunct="0">
              <a:spcBef>
                <a:spcPct val="0"/>
              </a:spcBef>
              <a:spcAft>
                <a:spcPct val="0"/>
              </a:spcAft>
            </a:pPr>
            <a:r>
              <a:rPr lang="en-GB" altLang="en-US" sz="1200" dirty="0">
                <a:solidFill>
                  <a:srgbClr val="000000"/>
                </a:solidFill>
                <a:latin typeface="Calibri" panose="020F0502020204030204" pitchFamily="34" charset="0"/>
              </a:rPr>
              <a:t>Please continue to send books in book bags back to school on Fridays. This includes library books and school readers.</a:t>
            </a:r>
          </a:p>
        </p:txBody>
      </p:sp>
      <p:sp>
        <p:nvSpPr>
          <p:cNvPr id="8" name="Text Box 5"/>
          <p:cNvSpPr txBox="1">
            <a:spLocks noChangeArrowheads="1"/>
          </p:cNvSpPr>
          <p:nvPr/>
        </p:nvSpPr>
        <p:spPr bwMode="auto">
          <a:xfrm>
            <a:off x="331305" y="4399723"/>
            <a:ext cx="3087756" cy="2479542"/>
          </a:xfrm>
          <a:prstGeom prst="rect">
            <a:avLst/>
          </a:prstGeom>
          <a:solidFill>
            <a:srgbClr val="FFFFFF"/>
          </a:solidFill>
          <a:ln w="28575" algn="in">
            <a:solidFill>
              <a:srgbClr val="0070C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algn="ctr" defTabSz="914400" eaLnBrk="0" fontAlgn="base" hangingPunct="0">
              <a:spcBef>
                <a:spcPct val="0"/>
              </a:spcBef>
              <a:spcAft>
                <a:spcPct val="0"/>
              </a:spcAft>
            </a:pPr>
            <a:r>
              <a:rPr lang="en-GB" altLang="en-US" sz="1600" b="1" u="sng" dirty="0">
                <a:solidFill>
                  <a:srgbClr val="000000"/>
                </a:solidFill>
                <a:latin typeface="Calibri"/>
                <a:ea typeface="Calibri"/>
                <a:cs typeface="Calibri"/>
              </a:rPr>
              <a:t>Phonics </a:t>
            </a:r>
            <a:endParaRPr lang="en-US" dirty="0">
              <a:solidFill>
                <a:srgbClr val="000000"/>
              </a:solidFill>
              <a:latin typeface="Calibri"/>
              <a:ea typeface="Calibri"/>
              <a:cs typeface="Calibri"/>
            </a:endParaRPr>
          </a:p>
          <a:p>
            <a:pPr algn="just" defTabSz="914400">
              <a:spcBef>
                <a:spcPct val="0"/>
              </a:spcBef>
              <a:spcAft>
                <a:spcPct val="0"/>
              </a:spcAft>
            </a:pPr>
            <a:r>
              <a:rPr lang="en-GB" sz="1200" dirty="0">
                <a:solidFill>
                  <a:srgbClr val="000000"/>
                </a:solidFill>
                <a:latin typeface="Calibri"/>
                <a:ea typeface="Calibri"/>
                <a:cs typeface="Calibri"/>
              </a:rPr>
              <a:t>The children will be relearning and consolidating all sounds and spellings taught so far in preparation for the Phonics Screening Check in June.</a:t>
            </a:r>
            <a:endParaRPr lang="en-US" dirty="0">
              <a:ea typeface="Calibri"/>
              <a:cs typeface="Calibri"/>
            </a:endParaRPr>
          </a:p>
          <a:p>
            <a:pPr marL="0" marR="0" lvl="0" indent="0" algn="ctr" defTabSz="914400">
              <a:lnSpc>
                <a:spcPct val="100000"/>
              </a:lnSpc>
              <a:spcBef>
                <a:spcPct val="0"/>
              </a:spcBef>
              <a:spcAft>
                <a:spcPct val="0"/>
              </a:spcAft>
              <a:buClrTx/>
              <a:buSzTx/>
              <a:buFontTx/>
              <a:buNone/>
              <a:tabLst/>
            </a:pPr>
            <a:endParaRPr lang="en-GB" sz="1200" dirty="0">
              <a:solidFill>
                <a:srgbClr val="000000"/>
              </a:solidFill>
              <a:latin typeface="Calibri"/>
              <a:ea typeface="Calibri"/>
              <a:cs typeface="Calibri"/>
            </a:endParaRPr>
          </a:p>
          <a:p>
            <a:pPr algn="ctr" defTabSz="914400">
              <a:spcBef>
                <a:spcPct val="0"/>
              </a:spcBef>
              <a:spcAft>
                <a:spcPct val="0"/>
              </a:spcAft>
            </a:pPr>
            <a:endParaRPr lang="en-GB" sz="1200" dirty="0">
              <a:solidFill>
                <a:srgbClr val="000000"/>
              </a:solidFill>
              <a:latin typeface="Calibri" panose="020F0502020204030204" pitchFamily="34" charset="0"/>
              <a:ea typeface="Calibri"/>
              <a:cs typeface="Calibri"/>
            </a:endParaRPr>
          </a:p>
          <a:p>
            <a:pPr algn="ctr" defTabSz="914400">
              <a:spcBef>
                <a:spcPct val="0"/>
              </a:spcBef>
              <a:spcAft>
                <a:spcPct val="0"/>
              </a:spcAft>
            </a:pPr>
            <a:endParaRPr lang="en-GB" altLang="en-US" sz="1600" b="1" u="sng" dirty="0">
              <a:solidFill>
                <a:srgbClr val="000000"/>
              </a:solidFill>
              <a:latin typeface="Calibri" panose="020F0502020204030204" pitchFamily="34" charset="0"/>
              <a:ea typeface="Calibri"/>
              <a:cs typeface="Calibri"/>
            </a:endParaRPr>
          </a:p>
          <a:p>
            <a:pPr algn="ctr" defTabSz="914400">
              <a:spcBef>
                <a:spcPct val="0"/>
              </a:spcBef>
              <a:spcAft>
                <a:spcPct val="0"/>
              </a:spcAft>
            </a:pPr>
            <a:endParaRPr lang="en-GB" altLang="en-US" sz="1600" b="1" u="sng" dirty="0">
              <a:solidFill>
                <a:srgbClr val="000000"/>
              </a:solidFill>
              <a:latin typeface="Calibri" panose="020F0502020204030204" pitchFamily="34" charset="0"/>
              <a:ea typeface="Calibri"/>
              <a:cs typeface="Calibri"/>
            </a:endParaRPr>
          </a:p>
        </p:txBody>
      </p:sp>
      <p:sp>
        <p:nvSpPr>
          <p:cNvPr id="9" name="Text Box 6"/>
          <p:cNvSpPr txBox="1">
            <a:spLocks noChangeArrowheads="1"/>
          </p:cNvSpPr>
          <p:nvPr/>
        </p:nvSpPr>
        <p:spPr bwMode="auto">
          <a:xfrm>
            <a:off x="331305" y="7046434"/>
            <a:ext cx="3087756" cy="2564773"/>
          </a:xfrm>
          <a:prstGeom prst="rect">
            <a:avLst/>
          </a:prstGeom>
          <a:solidFill>
            <a:srgbClr val="FFFFFF"/>
          </a:solidFill>
          <a:ln w="28575" algn="in">
            <a:solidFill>
              <a:srgbClr val="0070C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600" b="1" i="0" u="sng" strike="noStrike" cap="none" normalizeH="0" baseline="0" dirty="0">
                <a:ln>
                  <a:noFill/>
                </a:ln>
                <a:solidFill>
                  <a:srgbClr val="000000"/>
                </a:solidFill>
                <a:effectLst/>
                <a:latin typeface="Calibri"/>
                <a:cs typeface="Calibri"/>
              </a:rPr>
              <a:t>Writing</a:t>
            </a:r>
          </a:p>
          <a:p>
            <a:pPr algn="just" defTabSz="914400"/>
            <a:r>
              <a:rPr lang="en-US" sz="1200" dirty="0">
                <a:latin typeface="Calibri"/>
                <a:ea typeface="Calibri"/>
                <a:cs typeface="Calibri"/>
              </a:rPr>
              <a:t>In writing this half term, the children will be learning about non-fiction texts and will write a letter to The Night Pirates. Then they will  write a story that is linked to 'Where the </a:t>
            </a:r>
            <a:r>
              <a:rPr lang="en-US" sz="1200">
                <a:latin typeface="Calibri"/>
                <a:ea typeface="Calibri"/>
                <a:cs typeface="Calibri"/>
              </a:rPr>
              <a:t>Wild</a:t>
            </a:r>
            <a:r>
              <a:rPr lang="en-US" sz="1200" dirty="0">
                <a:latin typeface="Calibri"/>
                <a:ea typeface="Calibri"/>
                <a:cs typeface="Calibri"/>
              </a:rPr>
              <a:t> Things Are'. They will also continue to work on using correct grammar and punctuation. The focus will be on using capital letters and exclamation marks correctly. </a:t>
            </a:r>
            <a:endParaRPr lang="en-US" dirty="0"/>
          </a:p>
          <a:p>
            <a:pPr defTabSz="914400">
              <a:spcBef>
                <a:spcPct val="0"/>
              </a:spcBef>
              <a:spcAft>
                <a:spcPct val="0"/>
              </a:spcAft>
            </a:pPr>
            <a:endParaRPr lang="en-US" altLang="en-US" sz="1200" i="0" strike="noStrike" cap="none" normalizeH="0" baseline="0" dirty="0">
              <a:ln>
                <a:noFill/>
              </a:ln>
              <a:effectLst/>
              <a:latin typeface="Calibri"/>
              <a:ea typeface="Calibri"/>
              <a:cs typeface="Arial"/>
            </a:endParaRPr>
          </a:p>
        </p:txBody>
      </p:sp>
      <p:sp>
        <p:nvSpPr>
          <p:cNvPr id="10" name="Text Box 7"/>
          <p:cNvSpPr txBox="1">
            <a:spLocks noChangeArrowheads="1"/>
          </p:cNvSpPr>
          <p:nvPr/>
        </p:nvSpPr>
        <p:spPr bwMode="auto">
          <a:xfrm>
            <a:off x="3629508" y="7046434"/>
            <a:ext cx="2948680" cy="2564774"/>
          </a:xfrm>
          <a:prstGeom prst="rect">
            <a:avLst/>
          </a:prstGeom>
          <a:solidFill>
            <a:srgbClr val="FFFFFF"/>
          </a:solidFill>
          <a:ln w="28575" algn="in">
            <a:solidFill>
              <a:srgbClr val="0070C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en-GB" altLang="en-US" sz="1600" b="1" u="sng" dirty="0">
                <a:solidFill>
                  <a:srgbClr val="000000"/>
                </a:solidFill>
                <a:latin typeface="Calibri"/>
                <a:cs typeface="Calibri"/>
              </a:rPr>
              <a:t>Maths</a:t>
            </a:r>
          </a:p>
          <a:p>
            <a:pPr algn="just" defTabSz="914400">
              <a:spcBef>
                <a:spcPct val="0"/>
              </a:spcBef>
              <a:spcAft>
                <a:spcPct val="0"/>
              </a:spcAft>
            </a:pPr>
            <a:r>
              <a:rPr lang="en-GB" sz="1200" dirty="0">
                <a:ea typeface="Calibri"/>
                <a:cs typeface="Calibri"/>
              </a:rPr>
              <a:t>In maths this half term, the children will learn how to add equal groups, make arrays and how to make equal groups by sharing. The children will begin to learn about halves and quarters in their unit on fractions. They will also learn about position and direction using the terms 'forwards, backwards, left and right'. In our place value unit, the children will learn numbers to 100.  </a:t>
            </a:r>
          </a:p>
          <a:p>
            <a:pPr algn="just" defTabSz="914400">
              <a:spcBef>
                <a:spcPct val="0"/>
              </a:spcBef>
              <a:spcAft>
                <a:spcPct val="0"/>
              </a:spcAft>
            </a:pPr>
            <a:endParaRPr lang="en-GB" sz="1200" dirty="0">
              <a:ea typeface="Calibri"/>
              <a:cs typeface="Calibri"/>
            </a:endParaRPr>
          </a:p>
          <a:p>
            <a:pPr defTabSz="914400">
              <a:spcBef>
                <a:spcPct val="0"/>
              </a:spcBef>
              <a:spcAft>
                <a:spcPct val="0"/>
              </a:spcAft>
            </a:pPr>
            <a:endParaRPr lang="en-GB" altLang="en-US" sz="1200" dirty="0">
              <a:ea typeface="Calibri"/>
              <a:cs typeface="Calibri"/>
            </a:endParaRPr>
          </a:p>
        </p:txBody>
      </p:sp>
      <p:sp>
        <p:nvSpPr>
          <p:cNvPr id="11" name="Text Box 8"/>
          <p:cNvSpPr txBox="1">
            <a:spLocks noChangeArrowheads="1"/>
          </p:cNvSpPr>
          <p:nvPr/>
        </p:nvSpPr>
        <p:spPr bwMode="auto">
          <a:xfrm>
            <a:off x="3629508" y="1953177"/>
            <a:ext cx="2948680" cy="4926088"/>
          </a:xfrm>
          <a:prstGeom prst="rect">
            <a:avLst/>
          </a:prstGeom>
          <a:solidFill>
            <a:srgbClr val="FFFFFF"/>
          </a:solidFill>
          <a:ln w="28575" algn="in">
            <a:solidFill>
              <a:srgbClr val="0070C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algn="ctr" defTabSz="914400" eaLnBrk="0" fontAlgn="base" hangingPunct="0">
              <a:spcBef>
                <a:spcPct val="0"/>
              </a:spcBef>
              <a:spcAft>
                <a:spcPct val="0"/>
              </a:spcAft>
            </a:pPr>
            <a:r>
              <a:rPr lang="en-GB" altLang="en-US" sz="1600" b="1" u="sng" dirty="0">
                <a:solidFill>
                  <a:srgbClr val="000000"/>
                </a:solidFill>
                <a:latin typeface="Calibri" panose="020F0502020204030204" pitchFamily="34" charset="0"/>
              </a:rPr>
              <a:t>Key dates </a:t>
            </a:r>
          </a:p>
          <a:p>
            <a:pPr marL="0" marR="0" lvl="0" indent="0" defTabSz="914400" rtl="0" eaLnBrk="0" fontAlgn="base" latinLnBrk="0" hangingPunct="0">
              <a:lnSpc>
                <a:spcPct val="100000"/>
              </a:lnSpc>
              <a:spcBef>
                <a:spcPct val="0"/>
              </a:spcBef>
              <a:spcAft>
                <a:spcPct val="0"/>
              </a:spcAft>
              <a:buClrTx/>
              <a:buSzTx/>
              <a:buFontTx/>
              <a:buNone/>
              <a:tabLst/>
            </a:pPr>
            <a:endParaRPr kumimoji="0" lang="en-GB" altLang="en-US" sz="1600" b="1" i="0" u="sng" strike="noStrike" cap="none" normalizeH="0" baseline="0" dirty="0">
              <a:ln>
                <a:noFill/>
              </a:ln>
              <a:solidFill>
                <a:srgbClr val="FF0000"/>
              </a:solidFill>
              <a:effectLst/>
              <a:latin typeface="Calibri" panose="020F0502020204030204" pitchFamily="34" charset="0"/>
            </a:endParaRPr>
          </a:p>
          <a:p>
            <a:pPr marL="0" marR="0" lvl="0" indent="0" algn="r" defTabSz="914400" eaLnBrk="0" fontAlgn="base" hangingPunct="0">
              <a:lnSpc>
                <a:spcPct val="100000"/>
              </a:lnSpc>
              <a:spcBef>
                <a:spcPct val="0"/>
              </a:spcBef>
              <a:spcAft>
                <a:spcPct val="0"/>
              </a:spcAft>
              <a:buClrTx/>
              <a:buSzTx/>
              <a:buFontTx/>
              <a:buNone/>
              <a:tabLst/>
            </a:pPr>
            <a:endParaRPr lang="en-GB" altLang="en-US" sz="1100" i="1" strike="noStrike" cap="none" normalizeH="0" baseline="0" dirty="0">
              <a:ln>
                <a:noFill/>
              </a:ln>
              <a:solidFill>
                <a:srgbClr val="FF0000"/>
              </a:solidFill>
              <a:effectLst/>
              <a:latin typeface="Calibri" panose="020F0502020204030204" pitchFamily="34" charset="0"/>
              <a:cs typeface="Calibri" panose="020F0502020204030204" pitchFamily="34" charset="0"/>
            </a:endParaRPr>
          </a:p>
          <a:p>
            <a:pPr algn="ctr"/>
            <a:r>
              <a:rPr lang="en-GB" sz="1200" b="1" dirty="0"/>
              <a:t>April</a:t>
            </a:r>
            <a:endParaRPr lang="en-GB" sz="1200" dirty="0"/>
          </a:p>
          <a:p>
            <a:pPr algn="ctr"/>
            <a:r>
              <a:rPr lang="en-GB" sz="1200" dirty="0"/>
              <a:t>Monday 13</a:t>
            </a:r>
            <a:r>
              <a:rPr lang="en-GB" sz="1200" baseline="30000" dirty="0"/>
              <a:t>th</a:t>
            </a:r>
            <a:r>
              <a:rPr lang="en-GB" sz="1200" dirty="0"/>
              <a:t> – Back to school</a:t>
            </a:r>
          </a:p>
          <a:p>
            <a:pPr algn="ctr"/>
            <a:r>
              <a:rPr lang="en-GB" sz="1200" dirty="0"/>
              <a:t>Tuesday 21</a:t>
            </a:r>
            <a:r>
              <a:rPr lang="en-GB" sz="1200" baseline="30000" dirty="0"/>
              <a:t>st</a:t>
            </a:r>
            <a:r>
              <a:rPr lang="en-GB" sz="1200" dirty="0"/>
              <a:t>  - </a:t>
            </a:r>
            <a:r>
              <a:rPr lang="en-GB" altLang="en-US" sz="1200" dirty="0">
                <a:latin typeface="Calibri" panose="020F0502020204030204" pitchFamily="34" charset="0"/>
                <a:cs typeface="Calibri" panose="020F0502020204030204" pitchFamily="34" charset="0"/>
              </a:rPr>
              <a:t>PTA Meeting 7.15pm</a:t>
            </a:r>
            <a:endParaRPr lang="en-GB" sz="1200" dirty="0"/>
          </a:p>
          <a:p>
            <a:pPr algn="ctr"/>
            <a:r>
              <a:rPr lang="en-GB" sz="1200" dirty="0"/>
              <a:t>Thursday 23</a:t>
            </a:r>
            <a:r>
              <a:rPr lang="en-GB" sz="1200" baseline="30000" dirty="0"/>
              <a:t>rd</a:t>
            </a:r>
            <a:r>
              <a:rPr lang="en-GB" sz="1200" dirty="0"/>
              <a:t> – St Georges Day </a:t>
            </a:r>
          </a:p>
          <a:p>
            <a:pPr algn="ctr"/>
            <a:endParaRPr lang="en-GB" sz="1200" b="1" dirty="0"/>
          </a:p>
          <a:p>
            <a:pPr algn="ctr"/>
            <a:r>
              <a:rPr lang="en-GB" sz="1200" b="1" dirty="0"/>
              <a:t>May</a:t>
            </a:r>
            <a:endParaRPr lang="en-GB" sz="1200" dirty="0"/>
          </a:p>
          <a:p>
            <a:pPr algn="ctr"/>
            <a:r>
              <a:rPr lang="en-GB" sz="1200" b="1" dirty="0"/>
              <a:t>Friday 1</a:t>
            </a:r>
            <a:r>
              <a:rPr lang="en-GB" sz="1200" b="1" baseline="30000" dirty="0"/>
              <a:t>st</a:t>
            </a:r>
            <a:r>
              <a:rPr lang="en-GB" sz="1200" b="1" dirty="0"/>
              <a:t> – Phonic Workshop (Teams) @ 9am</a:t>
            </a:r>
          </a:p>
          <a:p>
            <a:pPr algn="ctr"/>
            <a:endParaRPr lang="en-GB" sz="1200" dirty="0"/>
          </a:p>
          <a:p>
            <a:pPr algn="ctr"/>
            <a:r>
              <a:rPr lang="en-GB" sz="1200" dirty="0"/>
              <a:t>Monday 4</a:t>
            </a:r>
            <a:r>
              <a:rPr lang="en-GB" sz="1200" baseline="30000" dirty="0"/>
              <a:t>th</a:t>
            </a:r>
            <a:r>
              <a:rPr lang="en-GB" sz="1200" dirty="0"/>
              <a:t> – Bank Holiday</a:t>
            </a:r>
          </a:p>
          <a:p>
            <a:pPr algn="ctr"/>
            <a:r>
              <a:rPr lang="en-GB" sz="1200" dirty="0"/>
              <a:t>Thursday 14</a:t>
            </a:r>
            <a:r>
              <a:rPr lang="en-GB" sz="1200" baseline="30000" dirty="0"/>
              <a:t>th</a:t>
            </a:r>
            <a:r>
              <a:rPr lang="en-GB" sz="1200" dirty="0"/>
              <a:t> – Class Photos</a:t>
            </a:r>
          </a:p>
          <a:p>
            <a:pPr algn="ctr"/>
            <a:endParaRPr lang="en-GB" sz="1200" dirty="0"/>
          </a:p>
          <a:p>
            <a:pPr algn="ctr"/>
            <a:r>
              <a:rPr lang="en-GB" sz="1200" dirty="0"/>
              <a:t>Friday 22</a:t>
            </a:r>
            <a:r>
              <a:rPr lang="en-GB" sz="1200" baseline="30000" dirty="0"/>
              <a:t>nd</a:t>
            </a:r>
            <a:r>
              <a:rPr lang="en-GB" sz="1200" dirty="0"/>
              <a:t> –</a:t>
            </a:r>
          </a:p>
          <a:p>
            <a:pPr algn="ctr"/>
            <a:r>
              <a:rPr lang="en-GB" sz="1200" dirty="0"/>
              <a:t> Last day of term 3.15pm pick up</a:t>
            </a:r>
          </a:p>
          <a:p>
            <a:pPr marR="0" lvl="0" algn="ctr" defTabSz="914400" rtl="0" eaLnBrk="0" fontAlgn="base" latinLnBrk="0" hangingPunct="0">
              <a:lnSpc>
                <a:spcPct val="100000"/>
              </a:lnSpc>
              <a:spcBef>
                <a:spcPct val="0"/>
              </a:spcBef>
              <a:spcAft>
                <a:spcPct val="0"/>
              </a:spcAft>
              <a:buClrTx/>
              <a:buSzTx/>
              <a:tabLst/>
            </a:pPr>
            <a:endParaRPr lang="en-GB" altLang="en-US" sz="1100" b="0" i="1" u="none" strike="noStrike" cap="none" normalizeH="0" baseline="0" dirty="0">
              <a:ln>
                <a:noFill/>
              </a:ln>
              <a:solidFill>
                <a:srgbClr val="FF0000"/>
              </a:solidFill>
              <a:effectLst/>
              <a:latin typeface="Calibri" panose="020F0502020204030204" pitchFamily="34" charset="0"/>
              <a:cs typeface="Calibri" panose="020F0502020204030204" pitchFamily="34" charset="0"/>
            </a:endParaRPr>
          </a:p>
          <a:p>
            <a:pPr marL="0" marR="0" lvl="0" indent="0" defTabSz="914400" rtl="0" eaLnBrk="0" fontAlgn="base" latinLnBrk="0" hangingPunct="0">
              <a:lnSpc>
                <a:spcPct val="100000"/>
              </a:lnSpc>
              <a:spcBef>
                <a:spcPct val="0"/>
              </a:spcBef>
              <a:spcAft>
                <a:spcPct val="0"/>
              </a:spcAft>
              <a:buClrTx/>
              <a:buSzTx/>
              <a:buFontTx/>
              <a:buNone/>
              <a:tabLst/>
            </a:pPr>
            <a:endParaRPr lang="en-US" altLang="en-US" b="0"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p:txBody>
      </p:sp>
      <p:pic>
        <p:nvPicPr>
          <p:cNvPr id="1028" name="Picture 4" descr="Home">
            <a:extLst>
              <a:ext uri="{FF2B5EF4-FFF2-40B4-BE49-F238E27FC236}">
                <a16:creationId xmlns:a16="http://schemas.microsoft.com/office/drawing/2014/main" id="{F616EA83-3BE1-404A-9046-B53CDA07DA2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63521" y="294791"/>
            <a:ext cx="863173" cy="775057"/>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descr="A red and black circle with black lines&#10;&#10;AI-generated content may be incorrect.">
            <a:extLst>
              <a:ext uri="{FF2B5EF4-FFF2-40B4-BE49-F238E27FC236}">
                <a16:creationId xmlns:a16="http://schemas.microsoft.com/office/drawing/2014/main" id="{E9082F85-53D2-A760-8971-44A2D59586BC}"/>
              </a:ext>
            </a:extLst>
          </p:cNvPr>
          <p:cNvPicPr>
            <a:picLocks noChangeAspect="1"/>
          </p:cNvPicPr>
          <p:nvPr/>
        </p:nvPicPr>
        <p:blipFill>
          <a:blip r:embed="rId3"/>
          <a:stretch>
            <a:fillRect/>
          </a:stretch>
        </p:blipFill>
        <p:spPr>
          <a:xfrm>
            <a:off x="5247943" y="8941981"/>
            <a:ext cx="610175" cy="523875"/>
          </a:xfrm>
          <a:prstGeom prst="rect">
            <a:avLst/>
          </a:prstGeom>
        </p:spPr>
      </p:pic>
      <p:pic>
        <p:nvPicPr>
          <p:cNvPr id="3" name="Picture 2" descr="A red and black circle with a half of a red triangle&#10;&#10;AI-generated content may be incorrect.">
            <a:extLst>
              <a:ext uri="{FF2B5EF4-FFF2-40B4-BE49-F238E27FC236}">
                <a16:creationId xmlns:a16="http://schemas.microsoft.com/office/drawing/2014/main" id="{1BADCE5D-4715-B06F-C663-5EDAC340402F}"/>
              </a:ext>
            </a:extLst>
          </p:cNvPr>
          <p:cNvPicPr>
            <a:picLocks noChangeAspect="1"/>
          </p:cNvPicPr>
          <p:nvPr/>
        </p:nvPicPr>
        <p:blipFill>
          <a:blip r:embed="rId4"/>
          <a:stretch>
            <a:fillRect/>
          </a:stretch>
        </p:blipFill>
        <p:spPr>
          <a:xfrm>
            <a:off x="5867787" y="8944742"/>
            <a:ext cx="638777" cy="552450"/>
          </a:xfrm>
          <a:prstGeom prst="rect">
            <a:avLst/>
          </a:prstGeom>
        </p:spPr>
      </p:pic>
      <p:pic>
        <p:nvPicPr>
          <p:cNvPr id="4" name="Picture 3" descr="A close-up of a card&#10;&#10;AI-generated content may be incorrect.">
            <a:extLst>
              <a:ext uri="{FF2B5EF4-FFF2-40B4-BE49-F238E27FC236}">
                <a16:creationId xmlns:a16="http://schemas.microsoft.com/office/drawing/2014/main" id="{ABFCFE04-F824-EA2B-B1AF-0ED5F9E74FAC}"/>
              </a:ext>
            </a:extLst>
          </p:cNvPr>
          <p:cNvPicPr>
            <a:picLocks noChangeAspect="1"/>
          </p:cNvPicPr>
          <p:nvPr/>
        </p:nvPicPr>
        <p:blipFill>
          <a:blip r:embed="rId5"/>
          <a:stretch>
            <a:fillRect/>
          </a:stretch>
        </p:blipFill>
        <p:spPr>
          <a:xfrm>
            <a:off x="418704" y="5407130"/>
            <a:ext cx="2854962" cy="812535"/>
          </a:xfrm>
          <a:prstGeom prst="rect">
            <a:avLst/>
          </a:prstGeom>
        </p:spPr>
      </p:pic>
      <p:pic>
        <p:nvPicPr>
          <p:cNvPr id="5" name="Picture 4" descr="A cartoon of a monster&#10;&#10;AI-generated content may be incorrect.">
            <a:extLst>
              <a:ext uri="{FF2B5EF4-FFF2-40B4-BE49-F238E27FC236}">
                <a16:creationId xmlns:a16="http://schemas.microsoft.com/office/drawing/2014/main" id="{8A6D5EBA-82FA-2296-7B02-8DC518F0AC79}"/>
              </a:ext>
            </a:extLst>
          </p:cNvPr>
          <p:cNvPicPr>
            <a:picLocks noChangeAspect="1"/>
          </p:cNvPicPr>
          <p:nvPr/>
        </p:nvPicPr>
        <p:blipFill>
          <a:blip r:embed="rId6"/>
          <a:stretch>
            <a:fillRect/>
          </a:stretch>
        </p:blipFill>
        <p:spPr>
          <a:xfrm>
            <a:off x="1576102" y="8724054"/>
            <a:ext cx="1707046" cy="788583"/>
          </a:xfrm>
          <a:prstGeom prst="rect">
            <a:avLst/>
          </a:prstGeom>
        </p:spPr>
      </p:pic>
      <p:pic>
        <p:nvPicPr>
          <p:cNvPr id="14" name="Picture 13">
            <a:extLst>
              <a:ext uri="{FF2B5EF4-FFF2-40B4-BE49-F238E27FC236}">
                <a16:creationId xmlns:a16="http://schemas.microsoft.com/office/drawing/2014/main" id="{93525ADD-9C82-4BB3-AE83-D2DBFC81A73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2440" y="467863"/>
            <a:ext cx="1028700" cy="1028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6222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p:cNvSpPr>
          <p:nvPr/>
        </p:nvSpPr>
        <p:spPr bwMode="auto">
          <a:xfrm>
            <a:off x="325645" y="225628"/>
            <a:ext cx="3080163" cy="2132119"/>
          </a:xfrm>
          <a:prstGeom prst="rect">
            <a:avLst/>
          </a:prstGeom>
          <a:solidFill>
            <a:srgbClr val="FFFFFF"/>
          </a:solidFill>
          <a:ln w="28575" algn="in">
            <a:solidFill>
              <a:srgbClr val="0070C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600" b="1" i="0" u="sng" strike="noStrike" cap="none" normalizeH="0" baseline="0">
                <a:ln>
                  <a:noFill/>
                </a:ln>
                <a:solidFill>
                  <a:srgbClr val="000000"/>
                </a:solidFill>
                <a:effectLst/>
                <a:latin typeface="Calibri"/>
                <a:cs typeface="Calibri"/>
              </a:rPr>
              <a:t>Science</a:t>
            </a:r>
            <a:endParaRPr lang="en-US" i="0" strike="noStrike" cap="none" normalizeH="0" baseline="0">
              <a:ln>
                <a:noFill/>
              </a:ln>
              <a:solidFill>
                <a:srgbClr val="000000"/>
              </a:solidFill>
              <a:effectLst/>
              <a:latin typeface="Calibri"/>
              <a:ea typeface="Calibri" panose="020F0502020204030204"/>
              <a:cs typeface="Calibri"/>
            </a:endParaRPr>
          </a:p>
          <a:p>
            <a:pPr algn="just" defTabSz="914400">
              <a:spcBef>
                <a:spcPct val="0"/>
              </a:spcBef>
              <a:spcAft>
                <a:spcPct val="0"/>
              </a:spcAft>
            </a:pPr>
            <a:r>
              <a:rPr lang="en-US" sz="1200" dirty="0">
                <a:ea typeface="Calibri"/>
                <a:cs typeface="Calibri"/>
              </a:rPr>
              <a:t>In science this half term, the children will be learning about plants. The children will then learn to identify and name a variety of both wild and garden plants, including deciduous and evergreen trees. Finally, the children will investigate the question – do the tallest trees have the biggest leaves? </a:t>
            </a:r>
            <a:endParaRPr lang="en-US" dirty="0">
              <a:ea typeface="Calibri" panose="020F0502020204030204"/>
              <a:cs typeface="Calibri" panose="020F0502020204030204"/>
            </a:endParaRPr>
          </a:p>
        </p:txBody>
      </p:sp>
      <p:sp>
        <p:nvSpPr>
          <p:cNvPr id="6" name="Text Box 4"/>
          <p:cNvSpPr txBox="1">
            <a:spLocks noChangeArrowheads="1"/>
          </p:cNvSpPr>
          <p:nvPr/>
        </p:nvSpPr>
        <p:spPr bwMode="auto">
          <a:xfrm>
            <a:off x="3556207" y="225628"/>
            <a:ext cx="2973111" cy="2132119"/>
          </a:xfrm>
          <a:prstGeom prst="rect">
            <a:avLst/>
          </a:prstGeom>
          <a:solidFill>
            <a:srgbClr val="FFFFFF"/>
          </a:solidFill>
          <a:ln w="28575" algn="in">
            <a:solidFill>
              <a:srgbClr val="0070C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600" b="1" i="0" u="sng" strike="noStrike" cap="none" normalizeH="0" baseline="0">
                <a:ln>
                  <a:noFill/>
                </a:ln>
                <a:solidFill>
                  <a:srgbClr val="000000"/>
                </a:solidFill>
                <a:effectLst/>
                <a:latin typeface="Calibri"/>
                <a:cs typeface="Calibri"/>
              </a:rPr>
              <a:t>Geography</a:t>
            </a:r>
          </a:p>
          <a:p>
            <a:pPr algn="just" defTabSz="914400">
              <a:spcBef>
                <a:spcPct val="0"/>
              </a:spcBef>
              <a:spcAft>
                <a:spcPct val="0"/>
              </a:spcAft>
            </a:pPr>
            <a:r>
              <a:rPr lang="en-GB" sz="1200" dirty="0">
                <a:latin typeface="Calibri"/>
                <a:ea typeface="Calibri"/>
                <a:cs typeface="Calibri"/>
              </a:rPr>
              <a:t>In geography this half term, the children will be learning about India. They will begin by learning the geographical features of the country, for example the river Ganges, the Himalayas and the surrounding seas. Then they will learn about the city of Senoi and compare it to the city of Guildford.</a:t>
            </a:r>
            <a:endParaRPr lang="en-GB" sz="1200" dirty="0">
              <a:ea typeface="Calibri"/>
              <a:cs typeface="Calibri"/>
            </a:endParaRPr>
          </a:p>
          <a:p>
            <a:pPr algn="just" defTabSz="914400">
              <a:spcBef>
                <a:spcPct val="0"/>
              </a:spcBef>
              <a:spcAft>
                <a:spcPct val="0"/>
              </a:spcAft>
            </a:pPr>
            <a:endParaRPr lang="en-US" altLang="en-US" sz="1200">
              <a:latin typeface="Arial" panose="020B0604020202020204" pitchFamily="34" charset="0"/>
              <a:cs typeface="Arial" panose="020B0604020202020204" pitchFamily="34" charset="0"/>
            </a:endParaRPr>
          </a:p>
          <a:p>
            <a:pPr algn="just" defTabSz="914400">
              <a:spcBef>
                <a:spcPct val="0"/>
              </a:spcBef>
              <a:spcAft>
                <a:spcPct val="0"/>
              </a:spcAft>
            </a:pPr>
            <a:endParaRPr lang="en-US" altLang="en-US" sz="1200">
              <a:latin typeface="Arial" panose="020B0604020202020204" pitchFamily="34" charset="0"/>
              <a:cs typeface="Arial" panose="020B0604020202020204" pitchFamily="34" charset="0"/>
            </a:endParaRPr>
          </a:p>
          <a:p>
            <a:pPr algn="just" defTabSz="914400">
              <a:spcBef>
                <a:spcPct val="0"/>
              </a:spcBef>
              <a:spcAft>
                <a:spcPct val="0"/>
              </a:spcAft>
            </a:pPr>
            <a:endParaRPr lang="en-US" altLang="en-US" sz="1200">
              <a:latin typeface="Arial" panose="020B0604020202020204" pitchFamily="34" charset="0"/>
              <a:cs typeface="Arial" panose="020B0604020202020204" pitchFamily="34" charset="0"/>
            </a:endParaRPr>
          </a:p>
        </p:txBody>
      </p:sp>
      <p:sp>
        <p:nvSpPr>
          <p:cNvPr id="7" name="Text Box 5"/>
          <p:cNvSpPr txBox="1">
            <a:spLocks noChangeArrowheads="1"/>
          </p:cNvSpPr>
          <p:nvPr/>
        </p:nvSpPr>
        <p:spPr bwMode="auto">
          <a:xfrm>
            <a:off x="3556207" y="4900919"/>
            <a:ext cx="2973111" cy="2240756"/>
          </a:xfrm>
          <a:prstGeom prst="rect">
            <a:avLst/>
          </a:prstGeom>
          <a:solidFill>
            <a:srgbClr val="FFFFFF"/>
          </a:solidFill>
          <a:ln w="28575" algn="in">
            <a:solidFill>
              <a:srgbClr val="0070C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600" b="1" i="0" u="sng" strike="noStrike" cap="none" normalizeH="0" baseline="0" dirty="0">
                <a:ln>
                  <a:noFill/>
                </a:ln>
                <a:solidFill>
                  <a:srgbClr val="000000"/>
                </a:solidFill>
                <a:effectLst/>
                <a:latin typeface="Calibri"/>
                <a:cs typeface="Calibri"/>
              </a:rPr>
              <a:t>PSHE</a:t>
            </a:r>
            <a:endParaRPr lang="en-US" dirty="0">
              <a:cs typeface="Calibri" panose="020F0502020204030204"/>
            </a:endParaRPr>
          </a:p>
          <a:p>
            <a:pPr algn="just" defTabSz="914400">
              <a:spcBef>
                <a:spcPct val="0"/>
              </a:spcBef>
              <a:spcAft>
                <a:spcPct val="0"/>
              </a:spcAft>
            </a:pPr>
            <a:r>
              <a:rPr lang="en-GB" sz="1200" dirty="0">
                <a:latin typeface="Calibri"/>
                <a:ea typeface="Calibri"/>
                <a:cs typeface="Calibri"/>
              </a:rPr>
              <a:t>In PSHE this half term, the children will be learning how to stay safe. They will look at staying safe both online and at home. The children will then be thinking about different ways in which they can be polite and kind to one another. The children will then think about the different responsibilities that they have.  </a:t>
            </a:r>
            <a:endParaRPr lang="en-US" dirty="0">
              <a:ea typeface="Calibri" panose="020F0502020204030204"/>
              <a:cs typeface="Calibri" panose="020F0502020204030204"/>
            </a:endParaRPr>
          </a:p>
        </p:txBody>
      </p:sp>
      <p:sp>
        <p:nvSpPr>
          <p:cNvPr id="8" name="Text Box 6"/>
          <p:cNvSpPr txBox="1">
            <a:spLocks noChangeArrowheads="1"/>
          </p:cNvSpPr>
          <p:nvPr/>
        </p:nvSpPr>
        <p:spPr bwMode="auto">
          <a:xfrm>
            <a:off x="325645" y="7341703"/>
            <a:ext cx="3080163" cy="2291556"/>
          </a:xfrm>
          <a:prstGeom prst="rect">
            <a:avLst/>
          </a:prstGeom>
          <a:solidFill>
            <a:srgbClr val="FFFFFF"/>
          </a:solidFill>
          <a:ln w="28575" algn="in">
            <a:solidFill>
              <a:srgbClr val="0070C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en-US" altLang="en-US" sz="1600" b="1" u="sng" dirty="0">
                <a:solidFill>
                  <a:srgbClr val="000000"/>
                </a:solidFill>
                <a:latin typeface="Calibri"/>
                <a:cs typeface="Calibri"/>
              </a:rPr>
              <a:t>Homework</a:t>
            </a:r>
          </a:p>
          <a:p>
            <a:pPr marL="0" marR="0" lvl="0" indent="0" algn="ctr" defTabSz="914400" rtl="0" eaLnBrk="0" fontAlgn="base" latinLnBrk="0" hangingPunct="0">
              <a:lnSpc>
                <a:spcPct val="100000"/>
              </a:lnSpc>
              <a:spcBef>
                <a:spcPct val="0"/>
              </a:spcBef>
              <a:spcAft>
                <a:spcPct val="0"/>
              </a:spcAft>
              <a:buClrTx/>
              <a:buSzTx/>
              <a:buFontTx/>
              <a:buNone/>
              <a:tabLst/>
            </a:pPr>
            <a:endParaRPr lang="en-US" altLang="en-US" sz="1600" b="1" i="0" u="sng" strike="noStrike" cap="none" normalizeH="0" baseline="0" dirty="0">
              <a:ln>
                <a:noFill/>
              </a:ln>
              <a:solidFill>
                <a:srgbClr val="000000"/>
              </a:solidFill>
              <a:effectLst/>
              <a:latin typeface="Calibri"/>
              <a:ea typeface="Calibri"/>
              <a:cs typeface="Calibri"/>
            </a:endParaRPr>
          </a:p>
          <a:p>
            <a:pPr marL="0" marR="0" lvl="0" indent="0" defTabSz="914400" rtl="0" eaLnBrk="0" fontAlgn="base" latinLnBrk="0" hangingPunct="0">
              <a:lnSpc>
                <a:spcPct val="100000"/>
              </a:lnSpc>
              <a:spcBef>
                <a:spcPct val="0"/>
              </a:spcBef>
              <a:spcAft>
                <a:spcPct val="0"/>
              </a:spcAft>
              <a:buClrTx/>
              <a:buSzTx/>
              <a:buFontTx/>
              <a:buNone/>
              <a:tabLst/>
            </a:pPr>
            <a:r>
              <a:rPr lang="en-US" altLang="en-US" sz="1200" dirty="0">
                <a:solidFill>
                  <a:srgbClr val="000000"/>
                </a:solidFill>
                <a:latin typeface="Calibri"/>
                <a:ea typeface="Calibri"/>
                <a:cs typeface="Calibri"/>
              </a:rPr>
              <a:t>As the deadline for Phonics Screening Check approaches, please continue to practice reading at home at least three times a week as well as any real / nonsense word flashcards that have been sent home.</a:t>
            </a:r>
            <a:endParaRPr lang="en-GB" altLang="en-US" sz="1600" b="1" u="sng" dirty="0">
              <a:solidFill>
                <a:srgbClr val="000000"/>
              </a:solidFill>
              <a:latin typeface="Calibri" panose="020F0502020204030204" pitchFamily="34" charset="0"/>
              <a:cs typeface="Calibri"/>
            </a:endParaRPr>
          </a:p>
          <a:p>
            <a:pPr algn="ctr" defTabSz="914400"/>
            <a:endParaRPr lang="en-GB" dirty="0"/>
          </a:p>
          <a:p>
            <a:pPr algn="ctr" defTabSz="914400">
              <a:spcBef>
                <a:spcPct val="0"/>
              </a:spcBef>
              <a:spcAft>
                <a:spcPct val="0"/>
              </a:spcAft>
            </a:pPr>
            <a:endParaRPr lang="en-GB" altLang="en-US" sz="1600" b="1" u="sng" dirty="0">
              <a:solidFill>
                <a:srgbClr val="000000"/>
              </a:solidFill>
              <a:latin typeface="Calibri" panose="020F0502020204030204" pitchFamily="34" charset="0"/>
              <a:cs typeface="Calibri"/>
            </a:endParaRPr>
          </a:p>
          <a:p>
            <a:pPr algn="ctr" defTabSz="914400">
              <a:spcBef>
                <a:spcPct val="0"/>
              </a:spcBef>
              <a:spcAft>
                <a:spcPct val="0"/>
              </a:spcAft>
            </a:pPr>
            <a:endParaRPr lang="en-GB" altLang="en-US" sz="1600" b="1" u="sng" dirty="0">
              <a:solidFill>
                <a:srgbClr val="000000"/>
              </a:solidFill>
              <a:latin typeface="Calibri" panose="020F0502020204030204" pitchFamily="34" charset="0"/>
              <a:cs typeface="Calibri"/>
            </a:endParaRPr>
          </a:p>
        </p:txBody>
      </p:sp>
      <p:sp>
        <p:nvSpPr>
          <p:cNvPr id="9" name="Text Box 7"/>
          <p:cNvSpPr txBox="1">
            <a:spLocks noChangeArrowheads="1"/>
          </p:cNvSpPr>
          <p:nvPr/>
        </p:nvSpPr>
        <p:spPr bwMode="auto">
          <a:xfrm>
            <a:off x="3556207" y="7341703"/>
            <a:ext cx="2973111" cy="2291555"/>
          </a:xfrm>
          <a:prstGeom prst="rect">
            <a:avLst/>
          </a:prstGeom>
          <a:solidFill>
            <a:srgbClr val="FFFFFF"/>
          </a:solidFill>
          <a:ln w="28575" algn="in">
            <a:solidFill>
              <a:srgbClr val="0070C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algn="ctr" defTabSz="914400" eaLnBrk="0" fontAlgn="base" hangingPunct="0">
              <a:spcBef>
                <a:spcPct val="0"/>
              </a:spcBef>
              <a:spcAft>
                <a:spcPct val="0"/>
              </a:spcAft>
            </a:pPr>
            <a:r>
              <a:rPr kumimoji="0" lang="en-GB" altLang="en-US" sz="1600" b="1" i="0" u="sng" strike="noStrike" cap="none" normalizeH="0" baseline="0">
                <a:ln>
                  <a:noFill/>
                </a:ln>
                <a:solidFill>
                  <a:srgbClr val="000000"/>
                </a:solidFill>
                <a:effectLst/>
              </a:rPr>
              <a:t>Suggested books for reading</a:t>
            </a:r>
            <a:endParaRPr lang="en-US" altLang="en-US" sz="1600" b="1" u="sng">
              <a:ea typeface="Calibri"/>
              <a:cs typeface="Calibri"/>
            </a:endParaRPr>
          </a:p>
          <a:p>
            <a:pPr defTabSz="914400">
              <a:spcBef>
                <a:spcPct val="0"/>
              </a:spcBef>
              <a:spcAft>
                <a:spcPct val="0"/>
              </a:spcAft>
            </a:pPr>
            <a:endParaRPr lang="en-US">
              <a:cs typeface="Calibri"/>
            </a:endParaRPr>
          </a:p>
        </p:txBody>
      </p:sp>
      <p:sp>
        <p:nvSpPr>
          <p:cNvPr id="10" name="Text Box 8"/>
          <p:cNvSpPr txBox="1">
            <a:spLocks noChangeArrowheads="1"/>
          </p:cNvSpPr>
          <p:nvPr/>
        </p:nvSpPr>
        <p:spPr bwMode="auto">
          <a:xfrm>
            <a:off x="311357" y="4900919"/>
            <a:ext cx="3094451" cy="2240755"/>
          </a:xfrm>
          <a:prstGeom prst="rect">
            <a:avLst/>
          </a:prstGeom>
          <a:solidFill>
            <a:srgbClr val="FFFFFF"/>
          </a:solidFill>
          <a:ln w="28575" algn="in">
            <a:solidFill>
              <a:srgbClr val="0070C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1" i="0" u="sng" strike="noStrike" cap="none" normalizeH="0" baseline="0">
                <a:ln>
                  <a:noFill/>
                </a:ln>
                <a:solidFill>
                  <a:srgbClr val="000000"/>
                </a:solidFill>
                <a:effectLst/>
                <a:latin typeface="Calibri"/>
                <a:cs typeface="Calibri"/>
              </a:rPr>
              <a:t>DT</a:t>
            </a:r>
          </a:p>
          <a:p>
            <a:pPr algn="just" defTabSz="914400"/>
            <a:r>
              <a:rPr lang="en-US" sz="1200" dirty="0">
                <a:solidFill>
                  <a:srgbClr val="000000"/>
                </a:solidFill>
                <a:latin typeface="Calibri"/>
                <a:ea typeface="Calibri"/>
                <a:cs typeface="Calibri"/>
              </a:rPr>
              <a:t>In DT this half term, the children will be creating their own moving story books. They will learn about mechanisms and how they can make a picture move up and down as well as side-to-side using sliders. The children will think about who their target audience is and use this to help them to design, create and evaluate their own moving story books.</a:t>
            </a:r>
          </a:p>
          <a:p>
            <a:pPr algn="ctr" defTabSz="914400">
              <a:spcBef>
                <a:spcPct val="0"/>
              </a:spcBef>
              <a:spcAft>
                <a:spcPct val="0"/>
              </a:spcAft>
            </a:pPr>
            <a:endParaRPr lang="en-US" altLang="en-US" sz="1600" b="1" u="sng" dirty="0">
              <a:solidFill>
                <a:srgbClr val="000000"/>
              </a:solidFill>
              <a:latin typeface="Calibri"/>
              <a:ea typeface="Calibri"/>
              <a:cs typeface="Calibri"/>
            </a:endParaRPr>
          </a:p>
        </p:txBody>
      </p:sp>
      <p:sp>
        <p:nvSpPr>
          <p:cNvPr id="12" name="Text Box 10"/>
          <p:cNvSpPr txBox="1">
            <a:spLocks noChangeArrowheads="1"/>
          </p:cNvSpPr>
          <p:nvPr/>
        </p:nvSpPr>
        <p:spPr bwMode="auto">
          <a:xfrm>
            <a:off x="325645" y="2566502"/>
            <a:ext cx="3080163" cy="2166934"/>
          </a:xfrm>
          <a:prstGeom prst="rect">
            <a:avLst/>
          </a:prstGeom>
          <a:solidFill>
            <a:srgbClr val="FFFFFF"/>
          </a:solidFill>
          <a:ln w="28575" algn="in">
            <a:solidFill>
              <a:srgbClr val="0070C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algn="ctr" defTabSz="914400" eaLnBrk="0" fontAlgn="base" hangingPunct="0">
              <a:spcBef>
                <a:spcPct val="0"/>
              </a:spcBef>
              <a:spcAft>
                <a:spcPct val="0"/>
              </a:spcAft>
            </a:pPr>
            <a:r>
              <a:rPr lang="en-US" altLang="en-US" sz="1600" b="1" u="sng" dirty="0">
                <a:cs typeface="Arial"/>
              </a:rPr>
              <a:t>Music</a:t>
            </a:r>
          </a:p>
          <a:p>
            <a:pPr algn="just" defTabSz="914400"/>
            <a:r>
              <a:rPr lang="en-GB" sz="1200" dirty="0">
                <a:ea typeface="Calibri" panose="020F0502020204030204"/>
                <a:cs typeface="Calibri"/>
              </a:rPr>
              <a:t>In music this half term, the children will be exploring sound. They will learn that m</a:t>
            </a:r>
            <a:r>
              <a:rPr lang="en-GB" sz="1200" dirty="0">
                <a:solidFill>
                  <a:srgbClr val="323636"/>
                </a:solidFill>
                <a:ea typeface="Calibri" panose="020F0502020204030204"/>
                <a:cs typeface="Calibri"/>
              </a:rPr>
              <a:t>usic is made up of high and low sounds, long and short sounds and loud and quiet sounds. The children will explore these sounds and create their own very simple melodies.</a:t>
            </a:r>
          </a:p>
          <a:p>
            <a:pPr algn="just" defTabSz="914400"/>
            <a:endParaRPr lang="en-GB" sz="1200" dirty="0">
              <a:solidFill>
                <a:srgbClr val="323636"/>
              </a:solidFill>
              <a:ea typeface="Calibri" panose="020F0502020204030204"/>
              <a:cs typeface="Calibri"/>
            </a:endParaRPr>
          </a:p>
        </p:txBody>
      </p:sp>
      <p:pic>
        <p:nvPicPr>
          <p:cNvPr id="2" name="Picture 1" descr="Music as a Way of Knowing | Philosophy Talk">
            <a:extLst>
              <a:ext uri="{FF2B5EF4-FFF2-40B4-BE49-F238E27FC236}">
                <a16:creationId xmlns:a16="http://schemas.microsoft.com/office/drawing/2014/main" id="{B812A9A6-C9A0-6B99-F9E5-6C7E0EEC60D4}"/>
              </a:ext>
            </a:extLst>
          </p:cNvPr>
          <p:cNvPicPr>
            <a:picLocks noChangeAspect="1"/>
          </p:cNvPicPr>
          <p:nvPr/>
        </p:nvPicPr>
        <p:blipFill>
          <a:blip r:embed="rId2"/>
          <a:stretch>
            <a:fillRect/>
          </a:stretch>
        </p:blipFill>
        <p:spPr>
          <a:xfrm>
            <a:off x="1088735" y="4032756"/>
            <a:ext cx="1553899" cy="685800"/>
          </a:xfrm>
          <a:prstGeom prst="rect">
            <a:avLst/>
          </a:prstGeom>
        </p:spPr>
      </p:pic>
      <p:pic>
        <p:nvPicPr>
          <p:cNvPr id="3" name="Picture 2" descr="A collage of a book cover&#10;&#10;Description automatically generated">
            <a:extLst>
              <a:ext uri="{FF2B5EF4-FFF2-40B4-BE49-F238E27FC236}">
                <a16:creationId xmlns:a16="http://schemas.microsoft.com/office/drawing/2014/main" id="{BDE33DCE-9EE7-FAAE-1F29-66445834D751}"/>
              </a:ext>
            </a:extLst>
          </p:cNvPr>
          <p:cNvPicPr>
            <a:picLocks noChangeAspect="1"/>
          </p:cNvPicPr>
          <p:nvPr/>
        </p:nvPicPr>
        <p:blipFill>
          <a:blip r:embed="rId3"/>
          <a:stretch>
            <a:fillRect/>
          </a:stretch>
        </p:blipFill>
        <p:spPr>
          <a:xfrm>
            <a:off x="3655807" y="7830135"/>
            <a:ext cx="2745539" cy="1295400"/>
          </a:xfrm>
          <a:prstGeom prst="rect">
            <a:avLst/>
          </a:prstGeom>
        </p:spPr>
      </p:pic>
      <p:pic>
        <p:nvPicPr>
          <p:cNvPr id="4" name="Picture 3" descr="Your Guide to Oak Trees: Facts, Types &amp; Essential Information – Ashridge  Nurseries">
            <a:extLst>
              <a:ext uri="{FF2B5EF4-FFF2-40B4-BE49-F238E27FC236}">
                <a16:creationId xmlns:a16="http://schemas.microsoft.com/office/drawing/2014/main" id="{C5A26BA7-B739-FEE1-A434-D42194143AA6}"/>
              </a:ext>
            </a:extLst>
          </p:cNvPr>
          <p:cNvPicPr>
            <a:picLocks noChangeAspect="1"/>
          </p:cNvPicPr>
          <p:nvPr/>
        </p:nvPicPr>
        <p:blipFill>
          <a:blip r:embed="rId4"/>
          <a:stretch>
            <a:fillRect/>
          </a:stretch>
        </p:blipFill>
        <p:spPr>
          <a:xfrm>
            <a:off x="2174487" y="1633268"/>
            <a:ext cx="938107" cy="682269"/>
          </a:xfrm>
          <a:prstGeom prst="rect">
            <a:avLst/>
          </a:prstGeom>
        </p:spPr>
      </p:pic>
      <p:pic>
        <p:nvPicPr>
          <p:cNvPr id="13" name="Picture 12" descr="A map of india with different countries/regions&#10;&#10;AI-generated content may be incorrect.">
            <a:extLst>
              <a:ext uri="{FF2B5EF4-FFF2-40B4-BE49-F238E27FC236}">
                <a16:creationId xmlns:a16="http://schemas.microsoft.com/office/drawing/2014/main" id="{DA704CB3-3CE7-545A-2DC1-8A6AE23963D2}"/>
              </a:ext>
            </a:extLst>
          </p:cNvPr>
          <p:cNvPicPr>
            <a:picLocks noChangeAspect="1"/>
          </p:cNvPicPr>
          <p:nvPr/>
        </p:nvPicPr>
        <p:blipFill>
          <a:blip r:embed="rId5"/>
          <a:stretch>
            <a:fillRect/>
          </a:stretch>
        </p:blipFill>
        <p:spPr>
          <a:xfrm>
            <a:off x="5770522" y="1680411"/>
            <a:ext cx="714375" cy="609600"/>
          </a:xfrm>
          <a:prstGeom prst="rect">
            <a:avLst/>
          </a:prstGeom>
        </p:spPr>
      </p:pic>
      <p:pic>
        <p:nvPicPr>
          <p:cNvPr id="14" name="Picture 13" descr="Why Kindness is the Best Gift this Holiday Period | THIS WAY UP">
            <a:extLst>
              <a:ext uri="{FF2B5EF4-FFF2-40B4-BE49-F238E27FC236}">
                <a16:creationId xmlns:a16="http://schemas.microsoft.com/office/drawing/2014/main" id="{7EE4C4F1-0277-7AAA-1E3E-37E52475C1E9}"/>
              </a:ext>
            </a:extLst>
          </p:cNvPr>
          <p:cNvPicPr>
            <a:picLocks noChangeAspect="1"/>
          </p:cNvPicPr>
          <p:nvPr/>
        </p:nvPicPr>
        <p:blipFill>
          <a:blip r:embed="rId6"/>
          <a:stretch>
            <a:fillRect/>
          </a:stretch>
        </p:blipFill>
        <p:spPr>
          <a:xfrm>
            <a:off x="4500011" y="6492797"/>
            <a:ext cx="1048593" cy="647700"/>
          </a:xfrm>
          <a:prstGeom prst="rect">
            <a:avLst/>
          </a:prstGeom>
        </p:spPr>
      </p:pic>
      <p:sp>
        <p:nvSpPr>
          <p:cNvPr id="17" name="Text Box 9">
            <a:extLst>
              <a:ext uri="{FF2B5EF4-FFF2-40B4-BE49-F238E27FC236}">
                <a16:creationId xmlns:a16="http://schemas.microsoft.com/office/drawing/2014/main" id="{FB34BC41-6B84-7208-D772-40F1F079E044}"/>
              </a:ext>
            </a:extLst>
          </p:cNvPr>
          <p:cNvSpPr txBox="1">
            <a:spLocks noChangeArrowheads="1"/>
          </p:cNvSpPr>
          <p:nvPr/>
        </p:nvSpPr>
        <p:spPr bwMode="auto">
          <a:xfrm>
            <a:off x="3539761" y="2550046"/>
            <a:ext cx="2973111" cy="2166935"/>
          </a:xfrm>
          <a:prstGeom prst="rect">
            <a:avLst/>
          </a:prstGeom>
          <a:solidFill>
            <a:srgbClr val="FFFFFF"/>
          </a:solidFill>
          <a:ln w="28575" algn="in">
            <a:solidFill>
              <a:srgbClr val="0070C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lang="en-GB" altLang="en-US" sz="1600" b="1" u="sng" dirty="0">
                <a:solidFill>
                  <a:srgbClr val="000000"/>
                </a:solidFill>
                <a:latin typeface="Calibri"/>
                <a:cs typeface="Calibri"/>
              </a:rPr>
              <a:t>PE</a:t>
            </a:r>
          </a:p>
          <a:p>
            <a:pPr algn="just" defTabSz="914400">
              <a:spcBef>
                <a:spcPct val="0"/>
              </a:spcBef>
              <a:spcAft>
                <a:spcPct val="0"/>
              </a:spcAft>
            </a:pPr>
            <a:r>
              <a:rPr lang="en-GB" altLang="en-US" sz="1200" dirty="0">
                <a:solidFill>
                  <a:srgbClr val="000000"/>
                </a:solidFill>
                <a:latin typeface="Calibri"/>
                <a:ea typeface="Calibri"/>
                <a:cs typeface="Calibri"/>
              </a:rPr>
              <a:t>In PE this half term the children will be focusing on athletics and mastering basic movements, including running, jumping, throwing and catching. They will also learn how to participate in a team relay and how to leap over obstacles. Existing knowledge on how to send and receive a ball will also be extended as the children will be learning to send and receive different pieces of equipment.</a:t>
            </a:r>
          </a:p>
        </p:txBody>
      </p:sp>
      <p:pic>
        <p:nvPicPr>
          <p:cNvPr id="18" name="Picture 17" descr="Track and field athlete - Free vector clipart images on creazilla.com">
            <a:extLst>
              <a:ext uri="{FF2B5EF4-FFF2-40B4-BE49-F238E27FC236}">
                <a16:creationId xmlns:a16="http://schemas.microsoft.com/office/drawing/2014/main" id="{87BE2173-6DE1-238E-66B3-EFF69F4DD3A0}"/>
              </a:ext>
            </a:extLst>
          </p:cNvPr>
          <p:cNvPicPr>
            <a:picLocks noChangeAspect="1"/>
          </p:cNvPicPr>
          <p:nvPr/>
        </p:nvPicPr>
        <p:blipFill>
          <a:blip r:embed="rId7"/>
          <a:stretch>
            <a:fillRect/>
          </a:stretch>
        </p:blipFill>
        <p:spPr>
          <a:xfrm>
            <a:off x="6129472" y="4374933"/>
            <a:ext cx="285592" cy="333375"/>
          </a:xfrm>
          <a:prstGeom prst="rect">
            <a:avLst/>
          </a:prstGeom>
        </p:spPr>
      </p:pic>
      <p:pic>
        <p:nvPicPr>
          <p:cNvPr id="11" name="Picture 10" descr="A book with a picture of a landscape&#10;&#10;AI-generated content may be incorrect.">
            <a:extLst>
              <a:ext uri="{FF2B5EF4-FFF2-40B4-BE49-F238E27FC236}">
                <a16:creationId xmlns:a16="http://schemas.microsoft.com/office/drawing/2014/main" id="{6098903C-F3FE-2C6D-D34A-524A98E9B7A4}"/>
              </a:ext>
            </a:extLst>
          </p:cNvPr>
          <p:cNvPicPr>
            <a:picLocks noChangeAspect="1"/>
          </p:cNvPicPr>
          <p:nvPr/>
        </p:nvPicPr>
        <p:blipFill>
          <a:blip r:embed="rId8"/>
          <a:stretch>
            <a:fillRect/>
          </a:stretch>
        </p:blipFill>
        <p:spPr>
          <a:xfrm>
            <a:off x="1707940" y="6492406"/>
            <a:ext cx="657533" cy="571500"/>
          </a:xfrm>
          <a:prstGeom prst="rect">
            <a:avLst/>
          </a:prstGeom>
        </p:spPr>
      </p:pic>
      <p:pic>
        <p:nvPicPr>
          <p:cNvPr id="15" name="Picture 14" descr="A hand holding a pencil&#10;&#10;AI-generated content may be incorrect.">
            <a:extLst>
              <a:ext uri="{FF2B5EF4-FFF2-40B4-BE49-F238E27FC236}">
                <a16:creationId xmlns:a16="http://schemas.microsoft.com/office/drawing/2014/main" id="{4F6B0920-936B-4335-4229-DEF30D7F5900}"/>
              </a:ext>
            </a:extLst>
          </p:cNvPr>
          <p:cNvPicPr>
            <a:picLocks noChangeAspect="1"/>
          </p:cNvPicPr>
          <p:nvPr/>
        </p:nvPicPr>
        <p:blipFill>
          <a:blip r:embed="rId9"/>
          <a:stretch>
            <a:fillRect/>
          </a:stretch>
        </p:blipFill>
        <p:spPr>
          <a:xfrm>
            <a:off x="2641854" y="6492405"/>
            <a:ext cx="518143" cy="529703"/>
          </a:xfrm>
          <a:prstGeom prst="rect">
            <a:avLst/>
          </a:prstGeom>
        </p:spPr>
      </p:pic>
    </p:spTree>
    <p:extLst>
      <p:ext uri="{BB962C8B-B14F-4D97-AF65-F5344CB8AC3E}">
        <p14:creationId xmlns:p14="http://schemas.microsoft.com/office/powerpoint/2010/main" val="246103798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4EAEBD5A9F1F24EA4B706A93F496663" ma:contentTypeVersion="13" ma:contentTypeDescription="Create a new document." ma:contentTypeScope="" ma:versionID="9d7e734a448f888f161bb34cb5e715ac">
  <xsd:schema xmlns:xsd="http://www.w3.org/2001/XMLSchema" xmlns:xs="http://www.w3.org/2001/XMLSchema" xmlns:p="http://schemas.microsoft.com/office/2006/metadata/properties" xmlns:ns2="874e889e-6143-427f-861a-68f97f07be53" xmlns:ns3="cac48d98-c999-4eb6-b102-8f6f3bbb3bd5" targetNamespace="http://schemas.microsoft.com/office/2006/metadata/properties" ma:root="true" ma:fieldsID="74d9f4fadd3454f93e602e0c8bec3344" ns2:_="" ns3:_="">
    <xsd:import namespace="874e889e-6143-427f-861a-68f97f07be53"/>
    <xsd:import namespace="cac48d98-c999-4eb6-b102-8f6f3bbb3bd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4e889e-6143-427f-861a-68f97f07be5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53656f60-27ea-4f4c-865c-e98f0fe40ea8"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element name="MediaServiceBillingMetadata" ma:index="2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ac48d98-c999-4eb6-b102-8f6f3bbb3bd5"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d571e8da-db13-4c63-b429-106e3add7984}" ma:internalName="TaxCatchAll" ma:showField="CatchAllData" ma:web="cac48d98-c999-4eb6-b102-8f6f3bbb3bd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74e889e-6143-427f-861a-68f97f07be53">
      <Terms xmlns="http://schemas.microsoft.com/office/infopath/2007/PartnerControls"/>
    </lcf76f155ced4ddcb4097134ff3c332f>
    <TaxCatchAll xmlns="cac48d98-c999-4eb6-b102-8f6f3bbb3bd5" xsi:nil="true"/>
  </documentManagement>
</p:properties>
</file>

<file path=customXml/itemProps1.xml><?xml version="1.0" encoding="utf-8"?>
<ds:datastoreItem xmlns:ds="http://schemas.openxmlformats.org/officeDocument/2006/customXml" ds:itemID="{0688D3E1-DB36-46BC-946C-9EC15E59858E}">
  <ds:schemaRefs>
    <ds:schemaRef ds:uri="http://schemas.microsoft.com/sharepoint/v3/contenttype/forms"/>
  </ds:schemaRefs>
</ds:datastoreItem>
</file>

<file path=customXml/itemProps2.xml><?xml version="1.0" encoding="utf-8"?>
<ds:datastoreItem xmlns:ds="http://schemas.openxmlformats.org/officeDocument/2006/customXml" ds:itemID="{B535331B-B2E0-47F8-AF37-ED5E9E683ED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4e889e-6143-427f-861a-68f97f07be53"/>
    <ds:schemaRef ds:uri="cac48d98-c999-4eb6-b102-8f6f3bbb3bd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F6D455D-052B-49D8-921E-8481E3F7D9CC}">
  <ds:schemaRefs>
    <ds:schemaRef ds:uri="http://schemas.microsoft.com/office/infopath/2007/PartnerControls"/>
    <ds:schemaRef ds:uri="http://purl.org/dc/terms/"/>
    <ds:schemaRef ds:uri="http://purl.org/dc/elements/1.1/"/>
    <ds:schemaRef ds:uri="http://purl.org/dc/dcmitype/"/>
    <ds:schemaRef ds:uri="874e889e-6143-427f-861a-68f97f07be53"/>
    <ds:schemaRef ds:uri="http://schemas.microsoft.com/office/2006/documentManagement/types"/>
    <ds:schemaRef ds:uri="http://schemas.openxmlformats.org/package/2006/metadata/core-properties"/>
    <ds:schemaRef ds:uri="cac48d98-c999-4eb6-b102-8f6f3bbb3bd5"/>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15</TotalTime>
  <Words>698</Words>
  <Application>Microsoft Office PowerPoint</Application>
  <PresentationFormat>A4 Paper (210x297 mm)</PresentationFormat>
  <Paragraphs>51</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 Thomas</dc:creator>
  <cp:lastModifiedBy>Laura Hensley</cp:lastModifiedBy>
  <cp:revision>35</cp:revision>
  <dcterms:created xsi:type="dcterms:W3CDTF">2023-03-07T15:16:37Z</dcterms:created>
  <dcterms:modified xsi:type="dcterms:W3CDTF">2026-03-27T12:08:18Z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0x01010014EAEBD5A9F1F24EA4B706A93F496663</vt:lpwstr>
  </property>
  <property fmtid="{D5CDD505-2E9C-101B-9397-08002B2CF9AE}" pid="3" name="MediaServiceImageTags">
    <vt:lpwstr/>
  </property>
</Properties>
</file>