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7" r:id="rId5"/>
    <p:sldId id="258" r:id="rId6"/>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317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229C7529-C55A-4FFA-AF54-23A3D92AE5B3}" type="datetimeFigureOut">
              <a:rPr lang="en-GB" smtClean="0"/>
              <a:t>27/03/2026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462980-EB95-4570-8D78-956AE42C4A2B}" type="slidenum">
              <a:rPr lang="en-GB" smtClean="0"/>
              <a:t>‹#›</a:t>
            </a:fld>
            <a:endParaRPr lang="en-GB"/>
          </a:p>
        </p:txBody>
      </p:sp>
    </p:spTree>
    <p:extLst>
      <p:ext uri="{BB962C8B-B14F-4D97-AF65-F5344CB8AC3E}">
        <p14:creationId xmlns:p14="http://schemas.microsoft.com/office/powerpoint/2010/main" val="2484555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9C7529-C55A-4FFA-AF54-23A3D92AE5B3}" type="datetimeFigureOut">
              <a:rPr lang="en-GB" smtClean="0"/>
              <a:t>27/03/2026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462980-EB95-4570-8D78-956AE42C4A2B}" type="slidenum">
              <a:rPr lang="en-GB" smtClean="0"/>
              <a:t>‹#›</a:t>
            </a:fld>
            <a:endParaRPr lang="en-GB"/>
          </a:p>
        </p:txBody>
      </p:sp>
    </p:spTree>
    <p:extLst>
      <p:ext uri="{BB962C8B-B14F-4D97-AF65-F5344CB8AC3E}">
        <p14:creationId xmlns:p14="http://schemas.microsoft.com/office/powerpoint/2010/main" val="12343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9C7529-C55A-4FFA-AF54-23A3D92AE5B3}" type="datetimeFigureOut">
              <a:rPr lang="en-GB" smtClean="0"/>
              <a:t>27/03/2026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462980-EB95-4570-8D78-956AE42C4A2B}" type="slidenum">
              <a:rPr lang="en-GB" smtClean="0"/>
              <a:t>‹#›</a:t>
            </a:fld>
            <a:endParaRPr lang="en-GB"/>
          </a:p>
        </p:txBody>
      </p:sp>
    </p:spTree>
    <p:extLst>
      <p:ext uri="{BB962C8B-B14F-4D97-AF65-F5344CB8AC3E}">
        <p14:creationId xmlns:p14="http://schemas.microsoft.com/office/powerpoint/2010/main" val="1891203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9C7529-C55A-4FFA-AF54-23A3D92AE5B3}" type="datetimeFigureOut">
              <a:rPr lang="en-GB" smtClean="0"/>
              <a:t>27/03/2026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462980-EB95-4570-8D78-956AE42C4A2B}" type="slidenum">
              <a:rPr lang="en-GB" smtClean="0"/>
              <a:t>‹#›</a:t>
            </a:fld>
            <a:endParaRPr lang="en-GB"/>
          </a:p>
        </p:txBody>
      </p:sp>
    </p:spTree>
    <p:extLst>
      <p:ext uri="{BB962C8B-B14F-4D97-AF65-F5344CB8AC3E}">
        <p14:creationId xmlns:p14="http://schemas.microsoft.com/office/powerpoint/2010/main" val="1466953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29C7529-C55A-4FFA-AF54-23A3D92AE5B3}" type="datetimeFigureOut">
              <a:rPr lang="en-GB" smtClean="0"/>
              <a:t>27/03/2026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462980-EB95-4570-8D78-956AE42C4A2B}" type="slidenum">
              <a:rPr lang="en-GB" smtClean="0"/>
              <a:t>‹#›</a:t>
            </a:fld>
            <a:endParaRPr lang="en-GB"/>
          </a:p>
        </p:txBody>
      </p:sp>
    </p:spTree>
    <p:extLst>
      <p:ext uri="{BB962C8B-B14F-4D97-AF65-F5344CB8AC3E}">
        <p14:creationId xmlns:p14="http://schemas.microsoft.com/office/powerpoint/2010/main" val="123973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1488"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71863"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29C7529-C55A-4FFA-AF54-23A3D92AE5B3}" type="datetimeFigureOut">
              <a:rPr lang="en-GB" smtClean="0"/>
              <a:t>27/03/2026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E462980-EB95-4570-8D78-956AE42C4A2B}" type="slidenum">
              <a:rPr lang="en-GB" smtClean="0"/>
              <a:t>‹#›</a:t>
            </a:fld>
            <a:endParaRPr lang="en-GB"/>
          </a:p>
        </p:txBody>
      </p:sp>
    </p:spTree>
    <p:extLst>
      <p:ext uri="{BB962C8B-B14F-4D97-AF65-F5344CB8AC3E}">
        <p14:creationId xmlns:p14="http://schemas.microsoft.com/office/powerpoint/2010/main" val="1770570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29C7529-C55A-4FFA-AF54-23A3D92AE5B3}" type="datetimeFigureOut">
              <a:rPr lang="en-GB" smtClean="0"/>
              <a:t>27/03/2026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E462980-EB95-4570-8D78-956AE42C4A2B}" type="slidenum">
              <a:rPr lang="en-GB" smtClean="0"/>
              <a:t>‹#›</a:t>
            </a:fld>
            <a:endParaRPr lang="en-GB"/>
          </a:p>
        </p:txBody>
      </p:sp>
    </p:spTree>
    <p:extLst>
      <p:ext uri="{BB962C8B-B14F-4D97-AF65-F5344CB8AC3E}">
        <p14:creationId xmlns:p14="http://schemas.microsoft.com/office/powerpoint/2010/main" val="578542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29C7529-C55A-4FFA-AF54-23A3D92AE5B3}" type="datetimeFigureOut">
              <a:rPr lang="en-GB" smtClean="0"/>
              <a:t>27/03/2026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E462980-EB95-4570-8D78-956AE42C4A2B}" type="slidenum">
              <a:rPr lang="en-GB" smtClean="0"/>
              <a:t>‹#›</a:t>
            </a:fld>
            <a:endParaRPr lang="en-GB"/>
          </a:p>
        </p:txBody>
      </p:sp>
    </p:spTree>
    <p:extLst>
      <p:ext uri="{BB962C8B-B14F-4D97-AF65-F5344CB8AC3E}">
        <p14:creationId xmlns:p14="http://schemas.microsoft.com/office/powerpoint/2010/main" val="2087169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9C7529-C55A-4FFA-AF54-23A3D92AE5B3}" type="datetimeFigureOut">
              <a:rPr lang="en-GB" smtClean="0"/>
              <a:t>27/03/2026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E462980-EB95-4570-8D78-956AE42C4A2B}" type="slidenum">
              <a:rPr lang="en-GB" smtClean="0"/>
              <a:t>‹#›</a:t>
            </a:fld>
            <a:endParaRPr lang="en-GB"/>
          </a:p>
        </p:txBody>
      </p:sp>
    </p:spTree>
    <p:extLst>
      <p:ext uri="{BB962C8B-B14F-4D97-AF65-F5344CB8AC3E}">
        <p14:creationId xmlns:p14="http://schemas.microsoft.com/office/powerpoint/2010/main" val="1118108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229C7529-C55A-4FFA-AF54-23A3D92AE5B3}" type="datetimeFigureOut">
              <a:rPr lang="en-GB" smtClean="0"/>
              <a:t>27/03/2026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E462980-EB95-4570-8D78-956AE42C4A2B}" type="slidenum">
              <a:rPr lang="en-GB" smtClean="0"/>
              <a:t>‹#›</a:t>
            </a:fld>
            <a:endParaRPr lang="en-GB"/>
          </a:p>
        </p:txBody>
      </p:sp>
    </p:spTree>
    <p:extLst>
      <p:ext uri="{BB962C8B-B14F-4D97-AF65-F5344CB8AC3E}">
        <p14:creationId xmlns:p14="http://schemas.microsoft.com/office/powerpoint/2010/main" val="3113590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229C7529-C55A-4FFA-AF54-23A3D92AE5B3}" type="datetimeFigureOut">
              <a:rPr lang="en-GB" smtClean="0"/>
              <a:t>27/03/2026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E462980-EB95-4570-8D78-956AE42C4A2B}" type="slidenum">
              <a:rPr lang="en-GB" smtClean="0"/>
              <a:t>‹#›</a:t>
            </a:fld>
            <a:endParaRPr lang="en-GB"/>
          </a:p>
        </p:txBody>
      </p:sp>
    </p:spTree>
    <p:extLst>
      <p:ext uri="{BB962C8B-B14F-4D97-AF65-F5344CB8AC3E}">
        <p14:creationId xmlns:p14="http://schemas.microsoft.com/office/powerpoint/2010/main" val="408089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229C7529-C55A-4FFA-AF54-23A3D92AE5B3}" type="datetimeFigureOut">
              <a:rPr lang="en-GB" smtClean="0"/>
              <a:t>27/03/2026</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5E462980-EB95-4570-8D78-956AE42C4A2B}" type="slidenum">
              <a:rPr lang="en-GB" smtClean="0"/>
              <a:t>‹#›</a:t>
            </a:fld>
            <a:endParaRPr lang="en-GB"/>
          </a:p>
        </p:txBody>
      </p:sp>
    </p:spTree>
    <p:extLst>
      <p:ext uri="{BB962C8B-B14F-4D97-AF65-F5344CB8AC3E}">
        <p14:creationId xmlns:p14="http://schemas.microsoft.com/office/powerpoint/2010/main" val="42433894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mailto:year2@sandringham.kite.academy" TargetMode="Externa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10" Type="http://schemas.openxmlformats.org/officeDocument/2006/relationships/image" Target="../media/image13.jpeg"/><Relationship Id="rId4" Type="http://schemas.openxmlformats.org/officeDocument/2006/relationships/image" Target="../media/image7.png"/><Relationship Id="rId9"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331305" y="228391"/>
            <a:ext cx="6246882" cy="1507644"/>
          </a:xfrm>
          <a:prstGeom prst="rect">
            <a:avLst/>
          </a:prstGeom>
          <a:solidFill>
            <a:srgbClr val="FFFFFF"/>
          </a:solidFill>
          <a:ln w="28575" algn="ctr">
            <a:solidFill>
              <a:srgbClr val="0070C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algn="ctr" defTabSz="914400" eaLnBrk="0" fontAlgn="base" hangingPunct="0">
              <a:spcBef>
                <a:spcPct val="0"/>
              </a:spcBef>
              <a:spcAft>
                <a:spcPts val="100"/>
              </a:spcAft>
            </a:pPr>
            <a:r>
              <a:rPr kumimoji="0" lang="en-GB" altLang="en-US" sz="4000" b="1" i="0" u="none" strike="noStrike" cap="none" normalizeH="0" baseline="0">
                <a:ln>
                  <a:noFill/>
                </a:ln>
                <a:solidFill>
                  <a:srgbClr val="000000"/>
                </a:solidFill>
                <a:effectLst/>
                <a:latin typeface="Calibri"/>
                <a:cs typeface="Calibri"/>
              </a:rPr>
              <a:t> Year</a:t>
            </a:r>
            <a:r>
              <a:rPr lang="en-GB" altLang="en-US" sz="4000" b="1">
                <a:solidFill>
                  <a:srgbClr val="000000"/>
                </a:solidFill>
                <a:latin typeface="Calibri"/>
                <a:cs typeface="Calibri"/>
              </a:rPr>
              <a:t> 2 </a:t>
            </a:r>
            <a:r>
              <a:rPr kumimoji="0" lang="en-GB" altLang="en-US" sz="4000" b="1" i="0" u="none" strike="noStrike" cap="none" normalizeH="0" baseline="0">
                <a:ln>
                  <a:noFill/>
                </a:ln>
                <a:solidFill>
                  <a:srgbClr val="000000"/>
                </a:solidFill>
                <a:effectLst/>
                <a:latin typeface="Calibri"/>
                <a:cs typeface="Calibri"/>
              </a:rPr>
              <a:t>Newsletter</a:t>
            </a:r>
          </a:p>
          <a:p>
            <a:pPr algn="ctr" defTabSz="914400" eaLnBrk="0" fontAlgn="base" hangingPunct="0">
              <a:spcBef>
                <a:spcPct val="0"/>
              </a:spcBef>
              <a:spcAft>
                <a:spcPts val="100"/>
              </a:spcAft>
            </a:pPr>
            <a:endParaRPr kumimoji="0" lang="en-GB" altLang="en-US" sz="800" b="1" i="0" u="none" strike="noStrike" cap="none" normalizeH="0" baseline="0">
              <a:ln>
                <a:noFill/>
              </a:ln>
              <a:solidFill>
                <a:srgbClr val="000000"/>
              </a:solidFill>
              <a:effectLst/>
              <a:latin typeface="Calibri"/>
              <a:cs typeface="Calibri"/>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3200" b="1" i="0" u="none" strike="noStrike" cap="none" normalizeH="0" baseline="0">
                <a:ln>
                  <a:noFill/>
                </a:ln>
                <a:solidFill>
                  <a:srgbClr val="000000"/>
                </a:solidFill>
                <a:effectLst/>
                <a:latin typeface="Calibri" panose="020F0502020204030204" pitchFamily="34" charset="0"/>
              </a:rPr>
              <a:t>  </a:t>
            </a:r>
            <a:r>
              <a:rPr lang="en-GB" altLang="en-US" sz="3200" b="1">
                <a:solidFill>
                  <a:srgbClr val="000000"/>
                </a:solidFill>
                <a:latin typeface="Calibri" panose="020F0502020204030204" pitchFamily="34" charset="0"/>
              </a:rPr>
              <a:t>Summer 1</a:t>
            </a:r>
            <a:r>
              <a:rPr kumimoji="0" lang="en-GB" altLang="en-US" sz="3200" b="1" i="0" u="none" strike="noStrike" cap="none" normalizeH="0" baseline="0">
                <a:ln>
                  <a:noFill/>
                </a:ln>
                <a:solidFill>
                  <a:srgbClr val="000000"/>
                </a:solidFill>
                <a:effectLst/>
                <a:latin typeface="Calibri" panose="020F0502020204030204" pitchFamily="34" charset="0"/>
              </a:rPr>
              <a:t>—2025/2026</a:t>
            </a:r>
            <a:endParaRPr kumimoji="0" lang="en-US" altLang="en-US" sz="3200" b="0" i="0" u="none" strike="noStrike" cap="none" normalizeH="0" baseline="0">
              <a:ln>
                <a:noFill/>
              </a:ln>
              <a:solidFill>
                <a:schemeClr val="tx1"/>
              </a:solidFill>
              <a:effectLst/>
              <a:latin typeface="Arial" panose="020B0604020202020204" pitchFamily="34" charset="0"/>
            </a:endParaRPr>
          </a:p>
        </p:txBody>
      </p:sp>
      <p:sp>
        <p:nvSpPr>
          <p:cNvPr id="7" name="Text Box 4"/>
          <p:cNvSpPr txBox="1">
            <a:spLocks noChangeArrowheads="1"/>
          </p:cNvSpPr>
          <p:nvPr/>
        </p:nvSpPr>
        <p:spPr bwMode="auto">
          <a:xfrm>
            <a:off x="331305" y="1953177"/>
            <a:ext cx="3097695" cy="2279376"/>
          </a:xfrm>
          <a:prstGeom prst="rect">
            <a:avLst/>
          </a:prstGeom>
          <a:solidFill>
            <a:srgbClr val="FFFFFF"/>
          </a:solidFill>
          <a:ln w="28575" algn="in">
            <a:solidFill>
              <a:srgbClr val="0070C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algn="ctr" defTabSz="914400" eaLnBrk="0" fontAlgn="base" hangingPunct="0">
              <a:spcBef>
                <a:spcPct val="0"/>
              </a:spcBef>
              <a:spcAft>
                <a:spcPct val="0"/>
              </a:spcAft>
            </a:pPr>
            <a:r>
              <a:rPr lang="en-GB" altLang="en-US" sz="1600" b="1" u="sng" dirty="0">
                <a:solidFill>
                  <a:srgbClr val="000000"/>
                </a:solidFill>
                <a:latin typeface="Calibri" panose="020F0502020204030204" pitchFamily="34" charset="0"/>
              </a:rPr>
              <a:t>Notices and Reminders</a:t>
            </a:r>
          </a:p>
          <a:p>
            <a:pPr marL="171450" indent="-171450" defTabSz="914400" eaLnBrk="0" fontAlgn="base" hangingPunct="0">
              <a:spcBef>
                <a:spcPct val="0"/>
              </a:spcBef>
              <a:spcAft>
                <a:spcPct val="0"/>
              </a:spcAft>
              <a:buFont typeface="Arial" panose="020B0604020202020204" pitchFamily="34" charset="0"/>
              <a:buChar char="•"/>
            </a:pPr>
            <a:endParaRPr lang="en-GB" altLang="en-US" sz="1200" dirty="0">
              <a:solidFill>
                <a:srgbClr val="000000"/>
              </a:solidFill>
              <a:latin typeface="Calibri" panose="020F0502020204030204" pitchFamily="34" charset="0"/>
            </a:endParaRPr>
          </a:p>
          <a:p>
            <a:pPr marL="171450" indent="-171450" defTabSz="914400" eaLnBrk="0" fontAlgn="base" hangingPunct="0">
              <a:spcBef>
                <a:spcPct val="0"/>
              </a:spcBef>
              <a:spcAft>
                <a:spcPct val="0"/>
              </a:spcAft>
              <a:buFont typeface="Arial" panose="020B0604020202020204" pitchFamily="34" charset="0"/>
              <a:buChar char="•"/>
            </a:pPr>
            <a:r>
              <a:rPr lang="en-GB" altLang="en-US" sz="1200" dirty="0">
                <a:solidFill>
                  <a:srgbClr val="000000"/>
                </a:solidFill>
                <a:latin typeface="Calibri" panose="020F0502020204030204" pitchFamily="34" charset="0"/>
              </a:rPr>
              <a:t>PE days are Tuesdays for Rabbits and Wednesdays for Foxes.</a:t>
            </a:r>
          </a:p>
          <a:p>
            <a:pPr marL="171450" indent="-171450" defTabSz="914400" eaLnBrk="0" fontAlgn="base" hangingPunct="0">
              <a:spcBef>
                <a:spcPct val="0"/>
              </a:spcBef>
              <a:spcAft>
                <a:spcPct val="0"/>
              </a:spcAft>
              <a:buFont typeface="Arial" panose="020B0604020202020204" pitchFamily="34" charset="0"/>
              <a:buChar char="•"/>
            </a:pPr>
            <a:r>
              <a:rPr lang="en-GB" altLang="en-US" sz="1200" dirty="0">
                <a:solidFill>
                  <a:srgbClr val="000000"/>
                </a:solidFill>
                <a:latin typeface="Calibri" panose="020F0502020204030204" pitchFamily="34" charset="0"/>
              </a:rPr>
              <a:t>Please ensure your child brings </a:t>
            </a:r>
            <a:r>
              <a:rPr lang="en-GB" altLang="en-US" sz="1200" b="1" dirty="0">
                <a:solidFill>
                  <a:srgbClr val="000000"/>
                </a:solidFill>
                <a:latin typeface="Calibri" panose="020F0502020204030204" pitchFamily="34" charset="0"/>
              </a:rPr>
              <a:t>a clearly named water bottle</a:t>
            </a:r>
            <a:r>
              <a:rPr lang="en-GB" altLang="en-US" sz="1200" dirty="0">
                <a:solidFill>
                  <a:srgbClr val="000000"/>
                </a:solidFill>
                <a:latin typeface="Calibri" panose="020F0502020204030204" pitchFamily="34" charset="0"/>
              </a:rPr>
              <a:t> to school </a:t>
            </a:r>
            <a:r>
              <a:rPr lang="en-GB" altLang="en-US" sz="1200" b="1" dirty="0">
                <a:solidFill>
                  <a:srgbClr val="000000"/>
                </a:solidFill>
                <a:latin typeface="Calibri" panose="020F0502020204030204" pitchFamily="34" charset="0"/>
              </a:rPr>
              <a:t>every day</a:t>
            </a:r>
            <a:r>
              <a:rPr lang="en-GB" altLang="en-US" sz="1200" dirty="0">
                <a:solidFill>
                  <a:srgbClr val="000000"/>
                </a:solidFill>
                <a:latin typeface="Calibri" panose="020F0502020204030204" pitchFamily="34" charset="0"/>
              </a:rPr>
              <a:t>.</a:t>
            </a:r>
            <a:endParaRPr lang="en-GB" altLang="en-US" sz="1200" b="1" dirty="0">
              <a:solidFill>
                <a:srgbClr val="000000"/>
              </a:solidFill>
              <a:latin typeface="Calibri" panose="020F0502020204030204" pitchFamily="34" charset="0"/>
            </a:endParaRPr>
          </a:p>
          <a:p>
            <a:pPr marL="171450" indent="-171450" defTabSz="914400" eaLnBrk="0" fontAlgn="base" hangingPunct="0">
              <a:spcBef>
                <a:spcPct val="0"/>
              </a:spcBef>
              <a:spcAft>
                <a:spcPct val="0"/>
              </a:spcAft>
              <a:buFont typeface="Arial" panose="020B0604020202020204" pitchFamily="34" charset="0"/>
              <a:buChar char="•"/>
            </a:pPr>
            <a:endParaRPr lang="en-GB" altLang="en-US" sz="1200" dirty="0">
              <a:solidFill>
                <a:srgbClr val="000000"/>
              </a:solidFill>
              <a:latin typeface="Calibri" panose="020F0502020204030204" pitchFamily="34" charset="0"/>
            </a:endParaRPr>
          </a:p>
          <a:p>
            <a:pPr algn="ctr" defTabSz="914400" eaLnBrk="0" fontAlgn="base" hangingPunct="0">
              <a:spcBef>
                <a:spcPct val="0"/>
              </a:spcBef>
              <a:spcAft>
                <a:spcPct val="0"/>
              </a:spcAft>
            </a:pPr>
            <a:r>
              <a:rPr lang="en-GB" altLang="en-US" sz="1200" dirty="0">
                <a:solidFill>
                  <a:srgbClr val="000000"/>
                </a:solidFill>
                <a:latin typeface="Calibri" panose="020F0502020204030204" pitchFamily="34" charset="0"/>
              </a:rPr>
              <a:t>Thank you for your ongoing support.</a:t>
            </a:r>
          </a:p>
          <a:p>
            <a:pPr marL="171450" indent="-171450" defTabSz="914400" eaLnBrk="0" fontAlgn="base" hangingPunct="0">
              <a:spcBef>
                <a:spcPct val="0"/>
              </a:spcBef>
              <a:spcAft>
                <a:spcPct val="0"/>
              </a:spcAft>
              <a:buFont typeface="Arial" panose="020B0604020202020204" pitchFamily="34" charset="0"/>
              <a:buChar char="•"/>
            </a:pPr>
            <a:endParaRPr lang="en-GB" altLang="en-US" sz="1200" dirty="0">
              <a:solidFill>
                <a:srgbClr val="000000"/>
              </a:solidFill>
              <a:latin typeface="Calibri" panose="020F0502020204030204" pitchFamily="34" charset="0"/>
            </a:endParaRPr>
          </a:p>
        </p:txBody>
      </p:sp>
      <p:sp>
        <p:nvSpPr>
          <p:cNvPr id="8" name="Text Box 5"/>
          <p:cNvSpPr txBox="1">
            <a:spLocks noChangeArrowheads="1"/>
          </p:cNvSpPr>
          <p:nvPr/>
        </p:nvSpPr>
        <p:spPr bwMode="auto">
          <a:xfrm>
            <a:off x="331305" y="4399723"/>
            <a:ext cx="3087756" cy="2479542"/>
          </a:xfrm>
          <a:prstGeom prst="rect">
            <a:avLst/>
          </a:prstGeom>
          <a:solidFill>
            <a:srgbClr val="FFFFFF"/>
          </a:solidFill>
          <a:ln w="28575" algn="in">
            <a:solidFill>
              <a:srgbClr val="0070C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600" b="1" i="0" u="sng" strike="noStrike" cap="none" normalizeH="0" baseline="0" dirty="0">
                <a:ln>
                  <a:noFill/>
                </a:ln>
                <a:solidFill>
                  <a:srgbClr val="000000"/>
                </a:solidFill>
                <a:effectLst/>
                <a:latin typeface="Calibri"/>
                <a:ea typeface="Calibri"/>
                <a:cs typeface="Calibri"/>
              </a:rPr>
              <a:t>Reading</a:t>
            </a:r>
          </a:p>
          <a:p>
            <a:pPr algn="just" defTabSz="914400"/>
            <a:r>
              <a:rPr lang="en-GB" sz="1200" dirty="0">
                <a:solidFill>
                  <a:srgbClr val="000000"/>
                </a:solidFill>
                <a:latin typeface="Calibri"/>
                <a:ea typeface="Calibri"/>
                <a:cs typeface="Calibri"/>
              </a:rPr>
              <a:t>This term, the children will continue reading 'King Arthur' retold by Andrew Matthews. They are enjoying this classic tale of adventure and enchantment as Arthur's adventures unfold. Mystery and treachery lurk in unexpected places as Arthur, the young High King of </a:t>
            </a:r>
            <a:endParaRPr lang="en-GB" dirty="0">
              <a:solidFill>
                <a:srgbClr val="000000"/>
              </a:solidFill>
              <a:latin typeface="Calibri"/>
              <a:ea typeface="Calibri"/>
              <a:cs typeface="Calibri"/>
            </a:endParaRPr>
          </a:p>
          <a:p>
            <a:pPr algn="just" defTabSz="914400"/>
            <a:r>
              <a:rPr lang="en-GB" sz="1200" dirty="0">
                <a:solidFill>
                  <a:srgbClr val="000000"/>
                </a:solidFill>
                <a:latin typeface="Calibri"/>
                <a:ea typeface="Calibri"/>
                <a:cs typeface="Calibri"/>
              </a:rPr>
              <a:t>Britain, and our children, learn </a:t>
            </a:r>
            <a:endParaRPr lang="en-GB" dirty="0">
              <a:solidFill>
                <a:srgbClr val="000000"/>
              </a:solidFill>
              <a:latin typeface="Calibri"/>
              <a:ea typeface="Calibri"/>
              <a:cs typeface="Calibri"/>
            </a:endParaRPr>
          </a:p>
          <a:p>
            <a:pPr algn="just" defTabSz="914400"/>
            <a:r>
              <a:rPr lang="en-GB" sz="1200" dirty="0">
                <a:solidFill>
                  <a:srgbClr val="000000"/>
                </a:solidFill>
                <a:latin typeface="Calibri"/>
                <a:ea typeface="Calibri"/>
                <a:cs typeface="Calibri"/>
              </a:rPr>
              <a:t>that not everything in the story is </a:t>
            </a:r>
          </a:p>
          <a:p>
            <a:pPr algn="just" defTabSz="914400"/>
            <a:r>
              <a:rPr lang="en-GB" sz="1200" dirty="0">
                <a:solidFill>
                  <a:srgbClr val="000000"/>
                </a:solidFill>
                <a:latin typeface="Calibri"/>
                <a:ea typeface="Calibri"/>
                <a:cs typeface="Calibri"/>
              </a:rPr>
              <a:t>as it seems...  Who can be trusted </a:t>
            </a:r>
            <a:endParaRPr lang="en-GB" dirty="0">
              <a:solidFill>
                <a:srgbClr val="000000"/>
              </a:solidFill>
              <a:latin typeface="Calibri"/>
              <a:ea typeface="Calibri"/>
              <a:cs typeface="Calibri"/>
            </a:endParaRPr>
          </a:p>
          <a:p>
            <a:pPr algn="just" defTabSz="914400"/>
            <a:r>
              <a:rPr lang="en-GB" sz="1200" dirty="0">
                <a:solidFill>
                  <a:srgbClr val="000000"/>
                </a:solidFill>
                <a:latin typeface="Calibri"/>
                <a:ea typeface="Calibri"/>
                <a:cs typeface="Calibri"/>
              </a:rPr>
              <a:t>and how will it all end?</a:t>
            </a:r>
            <a:endParaRPr lang="en-GB" dirty="0">
              <a:ea typeface="Calibri"/>
              <a:cs typeface="Calibri"/>
            </a:endParaRPr>
          </a:p>
          <a:p>
            <a:pPr algn="ctr" defTabSz="914400">
              <a:spcBef>
                <a:spcPct val="0"/>
              </a:spcBef>
              <a:spcAft>
                <a:spcPct val="0"/>
              </a:spcAft>
            </a:pPr>
            <a:endParaRPr lang="en-GB" altLang="en-US" sz="1600" dirty="0">
              <a:solidFill>
                <a:srgbClr val="000000"/>
              </a:solidFill>
              <a:latin typeface="Calibri" panose="020F0502020204030204" pitchFamily="34" charset="0"/>
              <a:ea typeface="Calibri"/>
              <a:cs typeface="Calibri"/>
            </a:endParaRPr>
          </a:p>
        </p:txBody>
      </p:sp>
      <p:sp>
        <p:nvSpPr>
          <p:cNvPr id="9" name="Text Box 6"/>
          <p:cNvSpPr txBox="1">
            <a:spLocks noChangeArrowheads="1"/>
          </p:cNvSpPr>
          <p:nvPr/>
        </p:nvSpPr>
        <p:spPr bwMode="auto">
          <a:xfrm>
            <a:off x="331305" y="7046434"/>
            <a:ext cx="3087756" cy="2564773"/>
          </a:xfrm>
          <a:prstGeom prst="rect">
            <a:avLst/>
          </a:prstGeom>
          <a:solidFill>
            <a:srgbClr val="FFFFFF"/>
          </a:solidFill>
          <a:ln w="28575" algn="in">
            <a:solidFill>
              <a:srgbClr val="0070C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600" b="1" i="0" u="sng" strike="noStrike" cap="none" normalizeH="0" baseline="0" dirty="0">
                <a:ln>
                  <a:noFill/>
                </a:ln>
                <a:solidFill>
                  <a:srgbClr val="000000"/>
                </a:solidFill>
                <a:effectLst/>
                <a:latin typeface="Calibri"/>
                <a:cs typeface="Calibri"/>
              </a:rPr>
              <a:t>Writing</a:t>
            </a:r>
          </a:p>
          <a:p>
            <a:pPr algn="just" defTabSz="914400">
              <a:spcBef>
                <a:spcPct val="0"/>
              </a:spcBef>
              <a:spcAft>
                <a:spcPct val="0"/>
              </a:spcAft>
            </a:pPr>
            <a:r>
              <a:rPr lang="en-US" sz="1200" dirty="0">
                <a:ea typeface="Calibri"/>
                <a:cs typeface="Calibri"/>
              </a:rPr>
              <a:t>In writing, the children will learn to write a character description of the giant from Jack and the Beanstalk. They will then learn to write a persuasive leaflet about Pirate Island. The children will first learn the model text, then innovate the text as a class before finally innovating themselves.</a:t>
            </a:r>
            <a:r>
              <a:rPr lang="en-GB" sz="1200" dirty="0">
                <a:ea typeface="Calibri"/>
                <a:cs typeface="Calibri"/>
              </a:rPr>
              <a:t> The children will learn how to use adverbs ending in ‑</a:t>
            </a:r>
            <a:r>
              <a:rPr lang="en-GB" sz="1200" dirty="0" err="1">
                <a:ea typeface="Calibri"/>
                <a:cs typeface="Calibri"/>
              </a:rPr>
              <a:t>ly</a:t>
            </a:r>
            <a:r>
              <a:rPr lang="en-GB" sz="1200" dirty="0">
                <a:ea typeface="Calibri"/>
                <a:cs typeface="Calibri"/>
              </a:rPr>
              <a:t> and practise adding commas to separate items in a list. They will also focus on using apostrophes for singular possession in their writing.  </a:t>
            </a:r>
            <a:endParaRPr lang="en-US" sz="1200" dirty="0">
              <a:ea typeface="Calibri"/>
              <a:cs typeface="Calibri"/>
            </a:endParaRPr>
          </a:p>
          <a:p>
            <a:pPr algn="just" defTabSz="914400">
              <a:spcBef>
                <a:spcPct val="0"/>
              </a:spcBef>
              <a:spcAft>
                <a:spcPct val="0"/>
              </a:spcAft>
            </a:pPr>
            <a:endParaRPr lang="en-US" altLang="en-US" sz="1200" dirty="0">
              <a:solidFill>
                <a:srgbClr val="000000"/>
              </a:solidFill>
              <a:latin typeface="Calibri"/>
              <a:ea typeface="Calibri"/>
              <a:cs typeface="Calibri"/>
            </a:endParaRPr>
          </a:p>
        </p:txBody>
      </p:sp>
      <p:sp>
        <p:nvSpPr>
          <p:cNvPr id="10" name="Text Box 7"/>
          <p:cNvSpPr txBox="1">
            <a:spLocks noChangeArrowheads="1"/>
          </p:cNvSpPr>
          <p:nvPr/>
        </p:nvSpPr>
        <p:spPr bwMode="auto">
          <a:xfrm>
            <a:off x="3629508" y="7046434"/>
            <a:ext cx="2948680" cy="2564774"/>
          </a:xfrm>
          <a:prstGeom prst="rect">
            <a:avLst/>
          </a:prstGeom>
          <a:solidFill>
            <a:srgbClr val="FFFFFF"/>
          </a:solidFill>
          <a:ln w="28575" algn="in">
            <a:solidFill>
              <a:srgbClr val="0070C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algn="ctr" defTabSz="914400"/>
            <a:r>
              <a:rPr lang="en-GB" sz="1600" b="1" u="sng" dirty="0">
                <a:ea typeface="Calibri"/>
                <a:cs typeface="Calibri"/>
              </a:rPr>
              <a:t>Maths</a:t>
            </a:r>
          </a:p>
          <a:p>
            <a:pPr algn="just" defTabSz="914400"/>
            <a:r>
              <a:rPr lang="en-US" sz="1200" dirty="0">
                <a:latin typeface="Calibri"/>
                <a:ea typeface="Calibri"/>
                <a:cs typeface="Calibri"/>
              </a:rPr>
              <a:t>In the summer term, the children will continue their measurement work by exploring mass, capacity and temperature. They will then begin their fractions unit, learning about parts and wholes, equal and unequal parts, and </a:t>
            </a:r>
            <a:r>
              <a:rPr lang="en-US" sz="1200" dirty="0" err="1">
                <a:latin typeface="Calibri"/>
                <a:ea typeface="Calibri"/>
                <a:cs typeface="Calibri"/>
              </a:rPr>
              <a:t>recognising</a:t>
            </a:r>
            <a:r>
              <a:rPr lang="en-US" sz="1200" dirty="0">
                <a:latin typeface="Calibri"/>
                <a:ea typeface="Calibri"/>
                <a:cs typeface="Calibri"/>
              </a:rPr>
              <a:t> and finding halves, quarters and thirds. As they progress, they will also explore unit and non‑unit fractions, simple equivalences and counting in fractions up to a whole.</a:t>
            </a:r>
            <a:endParaRPr lang="en-US" dirty="0">
              <a:ea typeface="Calibri"/>
              <a:cs typeface="Calibri"/>
            </a:endParaRPr>
          </a:p>
          <a:p>
            <a:pPr marL="0" marR="0" lvl="0" indent="0" algn="ctr" defTabSz="914400">
              <a:lnSpc>
                <a:spcPct val="100000"/>
              </a:lnSpc>
              <a:buClrTx/>
              <a:buSzTx/>
              <a:buFontTx/>
              <a:buNone/>
              <a:tabLst/>
            </a:pPr>
            <a:endParaRPr lang="en-US" sz="1200">
              <a:latin typeface="Calibri"/>
              <a:ea typeface="Calibri"/>
              <a:cs typeface="Calibri"/>
            </a:endParaRPr>
          </a:p>
          <a:p>
            <a:pPr algn="ctr" defTabSz="914400">
              <a:spcBef>
                <a:spcPct val="0"/>
              </a:spcBef>
              <a:spcAft>
                <a:spcPct val="0"/>
              </a:spcAft>
            </a:pPr>
            <a:endParaRPr lang="en-US">
              <a:latin typeface="Segoe UI"/>
              <a:cs typeface="Segoe UI"/>
            </a:endParaRPr>
          </a:p>
        </p:txBody>
      </p:sp>
      <p:sp>
        <p:nvSpPr>
          <p:cNvPr id="11" name="Text Box 8"/>
          <p:cNvSpPr txBox="1">
            <a:spLocks noChangeArrowheads="1"/>
          </p:cNvSpPr>
          <p:nvPr/>
        </p:nvSpPr>
        <p:spPr bwMode="auto">
          <a:xfrm>
            <a:off x="3629508" y="1953177"/>
            <a:ext cx="2948680" cy="4926088"/>
          </a:xfrm>
          <a:prstGeom prst="rect">
            <a:avLst/>
          </a:prstGeom>
          <a:solidFill>
            <a:srgbClr val="FFFFFF"/>
          </a:solidFill>
          <a:ln w="28575" algn="in">
            <a:solidFill>
              <a:srgbClr val="0070C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algn="ctr" defTabSz="914400" eaLnBrk="0" fontAlgn="base" hangingPunct="0">
              <a:spcBef>
                <a:spcPct val="0"/>
              </a:spcBef>
              <a:spcAft>
                <a:spcPct val="0"/>
              </a:spcAft>
            </a:pPr>
            <a:r>
              <a:rPr lang="en-GB" altLang="en-US" sz="1600" b="1" u="sng" dirty="0">
                <a:solidFill>
                  <a:srgbClr val="000000"/>
                </a:solidFill>
                <a:latin typeface="Calibri" panose="020F0502020204030204" pitchFamily="34" charset="0"/>
              </a:rPr>
              <a:t>Key dates </a:t>
            </a:r>
          </a:p>
          <a:p>
            <a:pPr marL="0" marR="0" lvl="0" indent="0" algn="ctr" defTabSz="914400" eaLnBrk="0" fontAlgn="base" hangingPunct="0">
              <a:lnSpc>
                <a:spcPct val="100000"/>
              </a:lnSpc>
              <a:spcBef>
                <a:spcPct val="0"/>
              </a:spcBef>
              <a:spcAft>
                <a:spcPct val="0"/>
              </a:spcAft>
              <a:buClrTx/>
              <a:buSzTx/>
              <a:buFontTx/>
              <a:buNone/>
              <a:tabLst/>
            </a:pPr>
            <a:r>
              <a:rPr lang="en-GB" altLang="en-US" sz="1200" b="1" strike="noStrike" cap="none" normalizeH="0" baseline="0" dirty="0">
                <a:ln>
                  <a:noFill/>
                </a:ln>
                <a:effectLst/>
                <a:latin typeface="Calibri" panose="020F0502020204030204" pitchFamily="34" charset="0"/>
                <a:cs typeface="Calibri" panose="020F0502020204030204" pitchFamily="34" charset="0"/>
              </a:rPr>
              <a:t>April</a:t>
            </a:r>
          </a:p>
          <a:p>
            <a:pPr marL="0" marR="0" lvl="0" indent="0" algn="ctr" defTabSz="914400" eaLnBrk="0" fontAlgn="base" hangingPunct="0">
              <a:lnSpc>
                <a:spcPct val="100000"/>
              </a:lnSpc>
              <a:spcBef>
                <a:spcPct val="0"/>
              </a:spcBef>
              <a:spcAft>
                <a:spcPct val="0"/>
              </a:spcAft>
              <a:buClrTx/>
              <a:buSzTx/>
              <a:buFontTx/>
              <a:buNone/>
              <a:tabLst/>
            </a:pPr>
            <a:r>
              <a:rPr lang="en-GB" altLang="en-US" sz="1200" strike="noStrike" cap="none" normalizeH="0" baseline="0" dirty="0">
                <a:ln>
                  <a:noFill/>
                </a:ln>
                <a:effectLst/>
                <a:latin typeface="Calibri" panose="020F0502020204030204" pitchFamily="34" charset="0"/>
                <a:cs typeface="Calibri" panose="020F0502020204030204" pitchFamily="34" charset="0"/>
              </a:rPr>
              <a:t>13.04.26 – Back to school</a:t>
            </a:r>
          </a:p>
          <a:p>
            <a:pPr marL="0" marR="0" lvl="0" indent="0" algn="ctr" defTabSz="914400" eaLnBrk="0" fontAlgn="base" hangingPunct="0">
              <a:lnSpc>
                <a:spcPct val="100000"/>
              </a:lnSpc>
              <a:spcBef>
                <a:spcPct val="0"/>
              </a:spcBef>
              <a:spcAft>
                <a:spcPct val="0"/>
              </a:spcAft>
              <a:buClrTx/>
              <a:buSzTx/>
              <a:buFontTx/>
              <a:buNone/>
              <a:tabLst/>
            </a:pPr>
            <a:r>
              <a:rPr lang="en-GB" altLang="en-US" sz="1200" strike="noStrike" cap="none" normalizeH="0" baseline="0" dirty="0">
                <a:ln>
                  <a:noFill/>
                </a:ln>
                <a:effectLst/>
                <a:latin typeface="Calibri" panose="020F0502020204030204" pitchFamily="34" charset="0"/>
                <a:cs typeface="Calibri" panose="020F0502020204030204" pitchFamily="34" charset="0"/>
              </a:rPr>
              <a:t>21.04.26     PTA Meeting 7.15pm</a:t>
            </a:r>
          </a:p>
          <a:p>
            <a:pPr marL="0" marR="0" lvl="0" indent="0" algn="ctr" defTabSz="914400" eaLnBrk="0" fontAlgn="base" hangingPunct="0">
              <a:lnSpc>
                <a:spcPct val="100000"/>
              </a:lnSpc>
              <a:spcBef>
                <a:spcPct val="0"/>
              </a:spcBef>
              <a:spcAft>
                <a:spcPct val="0"/>
              </a:spcAft>
              <a:buClrTx/>
              <a:buSzTx/>
              <a:buFontTx/>
              <a:buNone/>
              <a:tabLst/>
            </a:pPr>
            <a:r>
              <a:rPr lang="en-US" altLang="en-US" sz="1200" dirty="0">
                <a:latin typeface="Calibri" panose="020F0502020204030204" pitchFamily="34" charset="0"/>
                <a:cs typeface="Calibri" panose="020F0502020204030204" pitchFamily="34" charset="0"/>
              </a:rPr>
              <a:t>2</a:t>
            </a:r>
            <a:r>
              <a:rPr lang="en-GB" altLang="en-US" sz="1200" dirty="0">
                <a:latin typeface="Calibri" panose="020F0502020204030204" pitchFamily="34" charset="0"/>
                <a:cs typeface="Calibri" panose="020F0502020204030204" pitchFamily="34" charset="0"/>
              </a:rPr>
              <a:t>3.04.26 – St Georges Day</a:t>
            </a:r>
          </a:p>
          <a:p>
            <a:pPr marL="0" marR="0" lvl="0" indent="0" algn="ctr" defTabSz="914400" eaLnBrk="0" fontAlgn="base" hangingPunct="0">
              <a:lnSpc>
                <a:spcPct val="100000"/>
              </a:lnSpc>
              <a:spcBef>
                <a:spcPct val="0"/>
              </a:spcBef>
              <a:spcAft>
                <a:spcPct val="0"/>
              </a:spcAft>
              <a:buClrTx/>
              <a:buSzTx/>
              <a:buFontTx/>
              <a:buNone/>
              <a:tabLst/>
            </a:pPr>
            <a:r>
              <a:rPr lang="en-GB" altLang="en-US" sz="1200">
                <a:latin typeface="Calibri" panose="020F0502020204030204" pitchFamily="34" charset="0"/>
                <a:cs typeface="Calibri" panose="020F0502020204030204" pitchFamily="34" charset="0"/>
              </a:rPr>
              <a:t>28.04.26     </a:t>
            </a:r>
            <a:r>
              <a:rPr lang="en-GB" altLang="en-US" sz="1200" dirty="0">
                <a:latin typeface="Calibri" panose="020F0502020204030204" pitchFamily="34" charset="0"/>
                <a:cs typeface="Calibri" panose="020F0502020204030204" pitchFamily="34" charset="0"/>
              </a:rPr>
              <a:t>Multi Skills Festival at Prior Heath</a:t>
            </a:r>
          </a:p>
          <a:p>
            <a:pPr marL="0" marR="0" lvl="0" indent="0" algn="ctr" defTabSz="914400" eaLnBrk="0" fontAlgn="base" hangingPunct="0">
              <a:lnSpc>
                <a:spcPct val="100000"/>
              </a:lnSpc>
              <a:spcBef>
                <a:spcPct val="0"/>
              </a:spcBef>
              <a:spcAft>
                <a:spcPct val="0"/>
              </a:spcAft>
              <a:buClrTx/>
              <a:buSzTx/>
              <a:buFontTx/>
              <a:buNone/>
              <a:tabLst/>
            </a:pPr>
            <a:r>
              <a:rPr lang="en-US" altLang="en-US" sz="1200" b="1" dirty="0">
                <a:latin typeface="Calibri" panose="020F0502020204030204" pitchFamily="34" charset="0"/>
                <a:cs typeface="Calibri" panose="020F0502020204030204" pitchFamily="34" charset="0"/>
              </a:rPr>
              <a:t>May</a:t>
            </a:r>
            <a:endParaRPr lang="en-GB" altLang="en-US" sz="1200" b="1" dirty="0">
              <a:latin typeface="Calibri" panose="020F0502020204030204" pitchFamily="34" charset="0"/>
              <a:cs typeface="Calibri" panose="020F0502020204030204" pitchFamily="34" charset="0"/>
            </a:endParaRPr>
          </a:p>
          <a:p>
            <a:pPr marL="0" marR="0" lvl="0" indent="0" algn="ctr" defTabSz="914400" eaLnBrk="0" fontAlgn="base" hangingPunct="0">
              <a:lnSpc>
                <a:spcPct val="100000"/>
              </a:lnSpc>
              <a:spcBef>
                <a:spcPct val="0"/>
              </a:spcBef>
              <a:spcAft>
                <a:spcPct val="0"/>
              </a:spcAft>
              <a:buClrTx/>
              <a:buSzTx/>
              <a:buFontTx/>
              <a:buNone/>
              <a:tabLst/>
            </a:pPr>
            <a:r>
              <a:rPr lang="en-GB" altLang="en-US" sz="1200" strike="noStrike" cap="none" normalizeH="0" baseline="0" dirty="0">
                <a:ln>
                  <a:noFill/>
                </a:ln>
                <a:effectLst/>
                <a:latin typeface="Calibri" panose="020F0502020204030204" pitchFamily="34" charset="0"/>
                <a:cs typeface="Calibri" panose="020F0502020204030204" pitchFamily="34" charset="0"/>
              </a:rPr>
              <a:t>07.05.26     Class photos</a:t>
            </a:r>
          </a:p>
          <a:p>
            <a:pPr marL="0" marR="0" lvl="0" indent="0" algn="ctr" defTabSz="914400" eaLnBrk="0" fontAlgn="base" hangingPunct="0">
              <a:lnSpc>
                <a:spcPct val="100000"/>
              </a:lnSpc>
              <a:spcBef>
                <a:spcPct val="0"/>
              </a:spcBef>
              <a:spcAft>
                <a:spcPct val="0"/>
              </a:spcAft>
              <a:buClrTx/>
              <a:buSzTx/>
              <a:buFontTx/>
              <a:buNone/>
              <a:tabLst/>
            </a:pPr>
            <a:r>
              <a:rPr lang="en-GB" altLang="en-US" sz="1200" dirty="0">
                <a:latin typeface="Calibri" panose="020F0502020204030204" pitchFamily="34" charset="0"/>
                <a:cs typeface="Calibri" panose="020F0502020204030204" pitchFamily="34" charset="0"/>
              </a:rPr>
              <a:t>22.05.26    </a:t>
            </a:r>
          </a:p>
          <a:p>
            <a:pPr marL="0" marR="0" lvl="0" indent="0" algn="ctr" defTabSz="914400" eaLnBrk="0" fontAlgn="base" hangingPunct="0">
              <a:lnSpc>
                <a:spcPct val="100000"/>
              </a:lnSpc>
              <a:spcBef>
                <a:spcPct val="0"/>
              </a:spcBef>
              <a:spcAft>
                <a:spcPct val="0"/>
              </a:spcAft>
              <a:buClrTx/>
              <a:buSzTx/>
              <a:buFontTx/>
              <a:buNone/>
              <a:tabLst/>
            </a:pPr>
            <a:r>
              <a:rPr lang="en-GB" altLang="en-US" sz="1200" dirty="0">
                <a:latin typeface="Calibri" panose="020F0502020204030204" pitchFamily="34" charset="0"/>
                <a:cs typeface="Calibri" panose="020F0502020204030204" pitchFamily="34" charset="0"/>
              </a:rPr>
              <a:t> End of half term 3.15pm pick up</a:t>
            </a:r>
          </a:p>
          <a:p>
            <a:pPr marL="0" marR="0" lvl="0" indent="0" algn="ctr" defTabSz="914400" eaLnBrk="0" fontAlgn="base" hangingPunct="0">
              <a:lnSpc>
                <a:spcPct val="100000"/>
              </a:lnSpc>
              <a:spcBef>
                <a:spcPct val="0"/>
              </a:spcBef>
              <a:spcAft>
                <a:spcPct val="0"/>
              </a:spcAft>
              <a:buClrTx/>
              <a:buSzTx/>
              <a:buFontTx/>
              <a:buNone/>
              <a:tabLst/>
            </a:pPr>
            <a:endParaRPr lang="en-GB" altLang="en-US" sz="1200" strike="noStrike" cap="none" normalizeH="0" baseline="0" dirty="0">
              <a:ln>
                <a:noFill/>
              </a:ln>
              <a:effectLst/>
              <a:latin typeface="Calibri" panose="020F0502020204030204" pitchFamily="34" charset="0"/>
              <a:cs typeface="Calibri" panose="020F0502020204030204" pitchFamily="34" charset="0"/>
            </a:endParaRPr>
          </a:p>
          <a:p>
            <a:pPr marL="0" marR="0" lvl="0" indent="0" algn="ctr" defTabSz="914400" eaLnBrk="0" fontAlgn="base" hangingPunct="0">
              <a:lnSpc>
                <a:spcPct val="100000"/>
              </a:lnSpc>
              <a:spcBef>
                <a:spcPct val="0"/>
              </a:spcBef>
              <a:spcAft>
                <a:spcPct val="0"/>
              </a:spcAft>
              <a:buClrTx/>
              <a:buSzTx/>
              <a:buFontTx/>
              <a:buNone/>
              <a:tabLst/>
            </a:pPr>
            <a:r>
              <a:rPr lang="en-GB" altLang="en-US" sz="1200" b="1" u="sng" strike="noStrike" cap="none" normalizeH="0" baseline="0" dirty="0">
                <a:ln>
                  <a:noFill/>
                </a:ln>
                <a:effectLst/>
                <a:latin typeface="Calibri" panose="020F0502020204030204" pitchFamily="34" charset="0"/>
                <a:cs typeface="Calibri" panose="020F0502020204030204" pitchFamily="34" charset="0"/>
              </a:rPr>
              <a:t>Parent Volunteers needed!</a:t>
            </a:r>
          </a:p>
          <a:p>
            <a:pPr marL="0" marR="0" lvl="0" indent="0" algn="ctr" defTabSz="914400" eaLnBrk="0" fontAlgn="base" hangingPunct="0">
              <a:lnSpc>
                <a:spcPct val="100000"/>
              </a:lnSpc>
              <a:spcBef>
                <a:spcPct val="0"/>
              </a:spcBef>
              <a:spcAft>
                <a:spcPct val="0"/>
              </a:spcAft>
              <a:buClrTx/>
              <a:buSzTx/>
              <a:buFontTx/>
              <a:buNone/>
              <a:tabLst/>
            </a:pPr>
            <a:r>
              <a:rPr lang="en-GB" altLang="en-US" sz="1200" strike="noStrike" cap="none" normalizeH="0" baseline="0" dirty="0">
                <a:ln>
                  <a:noFill/>
                </a:ln>
                <a:effectLst/>
                <a:latin typeface="Calibri" panose="020F0502020204030204" pitchFamily="34" charset="0"/>
                <a:cs typeface="Calibri" panose="020F0502020204030204" pitchFamily="34" charset="0"/>
              </a:rPr>
              <a:t>Can you</a:t>
            </a:r>
            <a:r>
              <a:rPr lang="en-GB" altLang="en-US" sz="1200" dirty="0">
                <a:latin typeface="Calibri" panose="020F0502020204030204" pitchFamily="34" charset="0"/>
                <a:cs typeface="Calibri" panose="020F0502020204030204" pitchFamily="34" charset="0"/>
              </a:rPr>
              <a:t> spare any Monday afternoons to help us with our DT?  We are learning to sew felt pouches and find making knots and threading needles really tricky!  If you or any grandparents etc can spare one or more afternoons to help support our children, we would be most grateful.</a:t>
            </a:r>
          </a:p>
          <a:p>
            <a:pPr marL="0" marR="0" lvl="0" indent="0" algn="ctr" defTabSz="914400" eaLnBrk="0" fontAlgn="base" hangingPunct="0">
              <a:lnSpc>
                <a:spcPct val="100000"/>
              </a:lnSpc>
              <a:spcBef>
                <a:spcPct val="0"/>
              </a:spcBef>
              <a:spcAft>
                <a:spcPct val="0"/>
              </a:spcAft>
              <a:buClrTx/>
              <a:buSzTx/>
              <a:buFontTx/>
              <a:buNone/>
              <a:tabLst/>
            </a:pPr>
            <a:r>
              <a:rPr lang="en-GB" altLang="en-US" sz="700" strike="noStrike" cap="none" normalizeH="0" baseline="0" dirty="0">
                <a:ln>
                  <a:noFill/>
                </a:ln>
                <a:effectLst/>
                <a:latin typeface="Calibri" panose="020F0502020204030204" pitchFamily="34" charset="0"/>
                <a:cs typeface="Calibri" panose="020F0502020204030204" pitchFamily="34" charset="0"/>
              </a:rPr>
              <a:t> </a:t>
            </a:r>
          </a:p>
          <a:p>
            <a:pPr marL="0" marR="0" lvl="0" indent="0" algn="ctr" defTabSz="914400" eaLnBrk="0" fontAlgn="base" hangingPunct="0">
              <a:lnSpc>
                <a:spcPct val="100000"/>
              </a:lnSpc>
              <a:spcBef>
                <a:spcPct val="0"/>
              </a:spcBef>
              <a:spcAft>
                <a:spcPct val="0"/>
              </a:spcAft>
              <a:buClrTx/>
              <a:buSzTx/>
              <a:buFontTx/>
              <a:buNone/>
              <a:tabLst/>
            </a:pPr>
            <a:r>
              <a:rPr lang="en-GB" altLang="en-US" sz="1200" dirty="0">
                <a:latin typeface="Calibri" panose="020F0502020204030204" pitchFamily="34" charset="0"/>
                <a:cs typeface="Calibri" panose="020F0502020204030204" pitchFamily="34" charset="0"/>
              </a:rPr>
              <a:t>We will also be looking for volunteers to accompany us to Frimley C of E after half term for our Picnic and Sports Afternoon.</a:t>
            </a:r>
          </a:p>
          <a:p>
            <a:pPr marL="0" marR="0" lvl="0" indent="0" algn="ctr" defTabSz="914400" eaLnBrk="0" fontAlgn="base" hangingPunct="0">
              <a:lnSpc>
                <a:spcPct val="100000"/>
              </a:lnSpc>
              <a:spcBef>
                <a:spcPct val="0"/>
              </a:spcBef>
              <a:spcAft>
                <a:spcPct val="0"/>
              </a:spcAft>
              <a:buClrTx/>
              <a:buSzTx/>
              <a:buFontTx/>
              <a:buNone/>
              <a:tabLst/>
            </a:pPr>
            <a:r>
              <a:rPr lang="en-GB" altLang="en-US" sz="700" strike="noStrike" cap="none" normalizeH="0" baseline="0" dirty="0">
                <a:ln>
                  <a:noFill/>
                </a:ln>
                <a:effectLst/>
                <a:latin typeface="Calibri" panose="020F0502020204030204" pitchFamily="34" charset="0"/>
                <a:cs typeface="Calibri" panose="020F0502020204030204" pitchFamily="34" charset="0"/>
              </a:rPr>
              <a:t> </a:t>
            </a:r>
          </a:p>
          <a:p>
            <a:pPr marL="0" marR="0" lvl="0" indent="0" algn="ctr" defTabSz="914400" eaLnBrk="0" fontAlgn="base" hangingPunct="0">
              <a:lnSpc>
                <a:spcPct val="100000"/>
              </a:lnSpc>
              <a:spcBef>
                <a:spcPct val="0"/>
              </a:spcBef>
              <a:spcAft>
                <a:spcPct val="0"/>
              </a:spcAft>
              <a:buClrTx/>
              <a:buSzTx/>
              <a:buFontTx/>
              <a:buNone/>
              <a:tabLst/>
            </a:pPr>
            <a:r>
              <a:rPr lang="en-GB" altLang="en-US" sz="1200" dirty="0">
                <a:latin typeface="Calibri" panose="020F0502020204030204" pitchFamily="34" charset="0"/>
                <a:cs typeface="Calibri" panose="020F0502020204030204" pitchFamily="34" charset="0"/>
              </a:rPr>
              <a:t>If you can help, please email us at </a:t>
            </a:r>
            <a:r>
              <a:rPr lang="en-GB" altLang="en-US" sz="1200" dirty="0">
                <a:latin typeface="Calibri" panose="020F0502020204030204" pitchFamily="34" charset="0"/>
                <a:cs typeface="Calibri" panose="020F0502020204030204" pitchFamily="34" charset="0"/>
                <a:hlinkClick r:id="rId2"/>
              </a:rPr>
              <a:t>year2@sandringham.kite.academy</a:t>
            </a:r>
            <a:r>
              <a:rPr lang="en-GB" altLang="en-US" sz="1200" dirty="0">
                <a:latin typeface="Calibri" panose="020F0502020204030204" pitchFamily="34" charset="0"/>
                <a:cs typeface="Calibri" panose="020F0502020204030204" pitchFamily="34" charset="0"/>
              </a:rPr>
              <a:t>.</a:t>
            </a:r>
            <a:endParaRPr lang="en-US" altLang="en-US" b="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p:txBody>
      </p:sp>
      <p:pic>
        <p:nvPicPr>
          <p:cNvPr id="1028" name="Picture 4" descr="Home">
            <a:extLst>
              <a:ext uri="{FF2B5EF4-FFF2-40B4-BE49-F238E27FC236}">
                <a16:creationId xmlns:a16="http://schemas.microsoft.com/office/drawing/2014/main" id="{F616EA83-3BE1-404A-9046-B53CDA07DA2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63521" y="294791"/>
            <a:ext cx="863173" cy="77505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A colorful circles with numbers&#10;&#10;AI-generated content may be incorrect.">
            <a:extLst>
              <a:ext uri="{FF2B5EF4-FFF2-40B4-BE49-F238E27FC236}">
                <a16:creationId xmlns:a16="http://schemas.microsoft.com/office/drawing/2014/main" id="{1333C8E2-D354-EFA0-68D1-973C07E2F226}"/>
              </a:ext>
            </a:extLst>
          </p:cNvPr>
          <p:cNvPicPr>
            <a:picLocks noChangeAspect="1"/>
          </p:cNvPicPr>
          <p:nvPr/>
        </p:nvPicPr>
        <p:blipFill>
          <a:blip r:embed="rId4"/>
          <a:stretch>
            <a:fillRect/>
          </a:stretch>
        </p:blipFill>
        <p:spPr>
          <a:xfrm>
            <a:off x="5413158" y="9126300"/>
            <a:ext cx="685138" cy="429364"/>
          </a:xfrm>
          <a:prstGeom prst="rect">
            <a:avLst/>
          </a:prstGeom>
        </p:spPr>
      </p:pic>
      <p:pic>
        <p:nvPicPr>
          <p:cNvPr id="3" name="Picture 2" descr="A cover of a book&#10;&#10;AI-generated content may be incorrect.">
            <a:extLst>
              <a:ext uri="{FF2B5EF4-FFF2-40B4-BE49-F238E27FC236}">
                <a16:creationId xmlns:a16="http://schemas.microsoft.com/office/drawing/2014/main" id="{0B587506-5849-606F-BBD1-33B3DE1D2A94}"/>
              </a:ext>
            </a:extLst>
          </p:cNvPr>
          <p:cNvPicPr>
            <a:picLocks noChangeAspect="1"/>
          </p:cNvPicPr>
          <p:nvPr/>
        </p:nvPicPr>
        <p:blipFill>
          <a:blip r:embed="rId5"/>
          <a:stretch>
            <a:fillRect/>
          </a:stretch>
        </p:blipFill>
        <p:spPr>
          <a:xfrm>
            <a:off x="2561400" y="5694399"/>
            <a:ext cx="857661" cy="1144832"/>
          </a:xfrm>
          <a:prstGeom prst="rect">
            <a:avLst/>
          </a:prstGeom>
        </p:spPr>
      </p:pic>
      <p:pic>
        <p:nvPicPr>
          <p:cNvPr id="13" name="Picture 12">
            <a:extLst>
              <a:ext uri="{FF2B5EF4-FFF2-40B4-BE49-F238E27FC236}">
                <a16:creationId xmlns:a16="http://schemas.microsoft.com/office/drawing/2014/main" id="{93525ADD-9C82-4BB3-AE83-D2DBFC81A73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0850" y="467863"/>
            <a:ext cx="1028700" cy="1028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6222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325645" y="225628"/>
            <a:ext cx="3080163" cy="2132119"/>
          </a:xfrm>
          <a:prstGeom prst="rect">
            <a:avLst/>
          </a:prstGeom>
          <a:solidFill>
            <a:srgbClr val="FFFFFF"/>
          </a:solidFill>
          <a:ln w="28575" algn="in">
            <a:solidFill>
              <a:srgbClr val="0070C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algn="ctr" defTabSz="914400">
              <a:spcBef>
                <a:spcPct val="0"/>
              </a:spcBef>
              <a:spcAft>
                <a:spcPct val="0"/>
              </a:spcAft>
            </a:pPr>
            <a:r>
              <a:rPr lang="en-GB" sz="1600" b="1" u="sng" dirty="0">
                <a:solidFill>
                  <a:srgbClr val="000000"/>
                </a:solidFill>
                <a:latin typeface="Calibri"/>
                <a:ea typeface="Calibri" panose="020F0502020204030204"/>
                <a:cs typeface="Calibri"/>
              </a:rPr>
              <a:t>Science</a:t>
            </a:r>
            <a:endParaRPr lang="en-US" dirty="0"/>
          </a:p>
          <a:p>
            <a:pPr defTabSz="914400">
              <a:spcBef>
                <a:spcPct val="0"/>
              </a:spcBef>
              <a:spcAft>
                <a:spcPct val="0"/>
              </a:spcAft>
            </a:pPr>
            <a:r>
              <a:rPr lang="en-GB" sz="1200" dirty="0">
                <a:solidFill>
                  <a:srgbClr val="0B0C0C"/>
                </a:solidFill>
                <a:latin typeface="Calibri"/>
                <a:ea typeface="Segoe UI"/>
                <a:cs typeface="Segoe UI"/>
              </a:rPr>
              <a:t>In </a:t>
            </a:r>
            <a:r>
              <a:rPr lang="en-GB" sz="1200" b="0" i="0" u="none" strike="noStrike" baseline="0" dirty="0">
                <a:solidFill>
                  <a:srgbClr val="0B0C0C"/>
                </a:solidFill>
                <a:latin typeface="Calibri"/>
                <a:ea typeface="Segoe UI"/>
                <a:cs typeface="Segoe UI"/>
              </a:rPr>
              <a:t>science, the children will be learning all about plants. They will learn about the parts of a plant, what a plant needs to grow and the lifecycle of a plant. They will also conduct a fair test to understand the best </a:t>
            </a:r>
            <a:r>
              <a:rPr lang="en-GB" sz="1200" dirty="0">
                <a:solidFill>
                  <a:srgbClr val="0B0C0C"/>
                </a:solidFill>
                <a:latin typeface="Calibri"/>
                <a:ea typeface="Segoe UI"/>
                <a:cs typeface="Segoe UI"/>
              </a:rPr>
              <a:t>cond</a:t>
            </a:r>
            <a:r>
              <a:rPr lang="en-GB" sz="1200" dirty="0">
                <a:solidFill>
                  <a:srgbClr val="0B0C0C"/>
                </a:solidFill>
                <a:latin typeface="Calibri"/>
                <a:ea typeface="Calibri"/>
                <a:cs typeface="Calibri"/>
              </a:rPr>
              <a:t>itions to grow a seed and how it changes over time.</a:t>
            </a:r>
            <a:endParaRPr lang="en-GB" sz="1200" dirty="0">
              <a:solidFill>
                <a:srgbClr val="000000"/>
              </a:solidFill>
              <a:latin typeface="Calibri"/>
              <a:ea typeface="Calibri"/>
              <a:cs typeface="Calibri"/>
            </a:endParaRPr>
          </a:p>
          <a:p>
            <a:pPr algn="ctr" defTabSz="914400">
              <a:spcBef>
                <a:spcPct val="0"/>
              </a:spcBef>
              <a:spcAft>
                <a:spcPct val="0"/>
              </a:spcAft>
            </a:pPr>
            <a:endParaRPr lang="en-GB" sz="1200" dirty="0">
              <a:solidFill>
                <a:srgbClr val="0B0C0C"/>
              </a:solidFill>
              <a:ea typeface="Calibri"/>
              <a:cs typeface="Segoe UI"/>
            </a:endParaRPr>
          </a:p>
        </p:txBody>
      </p:sp>
      <p:sp>
        <p:nvSpPr>
          <p:cNvPr id="6" name="Text Box 4"/>
          <p:cNvSpPr txBox="1">
            <a:spLocks noChangeArrowheads="1"/>
          </p:cNvSpPr>
          <p:nvPr/>
        </p:nvSpPr>
        <p:spPr bwMode="auto">
          <a:xfrm>
            <a:off x="3556207" y="225628"/>
            <a:ext cx="2973111" cy="2132119"/>
          </a:xfrm>
          <a:prstGeom prst="rect">
            <a:avLst/>
          </a:prstGeom>
          <a:solidFill>
            <a:srgbClr val="FFFFFF"/>
          </a:solidFill>
          <a:ln w="28575" algn="in">
            <a:solidFill>
              <a:srgbClr val="0070C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600" b="1" i="0" u="sng" strike="noStrike" cap="none" normalizeH="0" baseline="0" dirty="0">
                <a:ln>
                  <a:noFill/>
                </a:ln>
                <a:solidFill>
                  <a:srgbClr val="000000"/>
                </a:solidFill>
                <a:effectLst/>
                <a:latin typeface="Calibri"/>
                <a:cs typeface="Calibri"/>
              </a:rPr>
              <a:t>History</a:t>
            </a:r>
          </a:p>
          <a:p>
            <a:pPr algn="just" defTabSz="914400">
              <a:spcBef>
                <a:spcPct val="0"/>
              </a:spcBef>
              <a:spcAft>
                <a:spcPct val="0"/>
              </a:spcAft>
            </a:pPr>
            <a:r>
              <a:rPr lang="en-US" altLang="en-US" sz="1200" dirty="0">
                <a:cs typeface="Arial"/>
              </a:rPr>
              <a:t>In history this half term, the children will be looking at how the high street has changed over time. They will be thinking about how shopping has changed from 1950-today. They will also be learning to draw a simple sketch map of their </a:t>
            </a:r>
            <a:endParaRPr lang="en-US" altLang="en-US" sz="1200" dirty="0">
              <a:cs typeface="Arial" panose="020B0604020202020204" pitchFamily="34" charset="0"/>
            </a:endParaRPr>
          </a:p>
          <a:p>
            <a:pPr algn="just" defTabSz="914400">
              <a:spcBef>
                <a:spcPct val="0"/>
              </a:spcBef>
              <a:spcAft>
                <a:spcPct val="0"/>
              </a:spcAft>
            </a:pPr>
            <a:r>
              <a:rPr lang="en-US" altLang="en-US" sz="1200" dirty="0">
                <a:cs typeface="Arial"/>
              </a:rPr>
              <a:t>local high street showing</a:t>
            </a:r>
            <a:endParaRPr lang="en-US" altLang="en-US" sz="1200" dirty="0">
              <a:cs typeface="Arial" panose="020B0604020202020204" pitchFamily="34" charset="0"/>
            </a:endParaRPr>
          </a:p>
          <a:p>
            <a:pPr algn="just" defTabSz="914400">
              <a:spcBef>
                <a:spcPct val="0"/>
              </a:spcBef>
              <a:spcAft>
                <a:spcPct val="0"/>
              </a:spcAft>
            </a:pPr>
            <a:r>
              <a:rPr lang="en-US" altLang="en-US" sz="1200" dirty="0">
                <a:cs typeface="Arial"/>
              </a:rPr>
              <a:t>changes over time. </a:t>
            </a:r>
          </a:p>
        </p:txBody>
      </p:sp>
      <p:sp>
        <p:nvSpPr>
          <p:cNvPr id="7" name="Text Box 5"/>
          <p:cNvSpPr txBox="1">
            <a:spLocks noChangeArrowheads="1"/>
          </p:cNvSpPr>
          <p:nvPr/>
        </p:nvSpPr>
        <p:spPr bwMode="auto">
          <a:xfrm>
            <a:off x="3556207" y="4900919"/>
            <a:ext cx="2973111" cy="2240756"/>
          </a:xfrm>
          <a:prstGeom prst="rect">
            <a:avLst/>
          </a:prstGeom>
          <a:solidFill>
            <a:srgbClr val="FFFFFF"/>
          </a:solidFill>
          <a:ln w="28575" algn="in">
            <a:solidFill>
              <a:srgbClr val="0070C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600" b="1" i="0" u="sng" strike="noStrike" cap="none" normalizeH="0" baseline="0" dirty="0">
                <a:ln>
                  <a:noFill/>
                </a:ln>
                <a:solidFill>
                  <a:srgbClr val="000000"/>
                </a:solidFill>
                <a:effectLst/>
                <a:latin typeface="Calibri"/>
                <a:ea typeface="Calibri"/>
                <a:cs typeface="Calibri"/>
              </a:rPr>
              <a:t>PSHE</a:t>
            </a:r>
            <a:endParaRPr lang="en-US" b="1" dirty="0">
              <a:latin typeface="Calibri"/>
              <a:ea typeface="Calibri"/>
              <a:cs typeface="Calibri"/>
            </a:endParaRPr>
          </a:p>
          <a:p>
            <a:pPr algn="just" defTabSz="914400"/>
            <a:r>
              <a:rPr lang="en-GB" sz="1200" dirty="0">
                <a:ea typeface="Calibri"/>
                <a:cs typeface="Calibri"/>
              </a:rPr>
              <a:t>In PSHE,  the children will be looking at </a:t>
            </a:r>
            <a:r>
              <a:rPr lang="en-GB" sz="1200" dirty="0">
                <a:latin typeface="Calibri"/>
                <a:ea typeface="Calibri"/>
                <a:cs typeface="Calibri"/>
              </a:rPr>
              <a:t>what helps us to grow and stay healthy. They will look at what makes a healthy balanced diet and how it is important to eat a range of fresh fruit and vegetables. The children will also look at how exercise helps us to</a:t>
            </a:r>
            <a:endParaRPr lang="en-US" sz="1200" dirty="0">
              <a:latin typeface="Calibri"/>
              <a:ea typeface="Calibri"/>
              <a:cs typeface="Calibri"/>
            </a:endParaRPr>
          </a:p>
          <a:p>
            <a:pPr algn="just" defTabSz="914400"/>
            <a:r>
              <a:rPr lang="en-GB" sz="1200" dirty="0">
                <a:latin typeface="Calibri"/>
                <a:ea typeface="Calibri"/>
                <a:cs typeface="Calibri"/>
              </a:rPr>
              <a:t>keep healthy and what </a:t>
            </a:r>
            <a:endParaRPr lang="en-US" sz="1200" dirty="0">
              <a:latin typeface="Calibri"/>
              <a:ea typeface="Calibri"/>
              <a:cs typeface="Calibri"/>
            </a:endParaRPr>
          </a:p>
          <a:p>
            <a:pPr algn="just" defTabSz="914400"/>
            <a:r>
              <a:rPr lang="en-GB" sz="1200" dirty="0">
                <a:latin typeface="Calibri"/>
                <a:ea typeface="Calibri"/>
                <a:cs typeface="Calibri"/>
              </a:rPr>
              <a:t>people  need to keep their</a:t>
            </a:r>
            <a:endParaRPr lang="en-US" sz="1200" dirty="0">
              <a:latin typeface="Calibri"/>
              <a:ea typeface="Calibri"/>
              <a:cs typeface="Calibri"/>
            </a:endParaRPr>
          </a:p>
          <a:p>
            <a:pPr algn="just" defTabSz="914400"/>
            <a:r>
              <a:rPr lang="en-GB" sz="1200" dirty="0">
                <a:latin typeface="Calibri"/>
                <a:ea typeface="Calibri"/>
                <a:cs typeface="Calibri"/>
              </a:rPr>
              <a:t>minds healthy too.</a:t>
            </a:r>
            <a:endParaRPr lang="en-US" dirty="0"/>
          </a:p>
          <a:p>
            <a:pPr defTabSz="914400"/>
            <a:endParaRPr lang="en-US" sz="1100" b="1" dirty="0">
              <a:latin typeface="Calibri"/>
              <a:ea typeface="Calibri"/>
              <a:cs typeface="Calibri"/>
            </a:endParaRPr>
          </a:p>
        </p:txBody>
      </p:sp>
      <p:sp>
        <p:nvSpPr>
          <p:cNvPr id="8" name="Text Box 6"/>
          <p:cNvSpPr txBox="1">
            <a:spLocks noChangeArrowheads="1"/>
          </p:cNvSpPr>
          <p:nvPr/>
        </p:nvSpPr>
        <p:spPr bwMode="auto">
          <a:xfrm>
            <a:off x="325645" y="7341703"/>
            <a:ext cx="3080163" cy="2291556"/>
          </a:xfrm>
          <a:prstGeom prst="rect">
            <a:avLst/>
          </a:prstGeom>
          <a:solidFill>
            <a:srgbClr val="FFFFFF"/>
          </a:solidFill>
          <a:ln w="28575" algn="in">
            <a:solidFill>
              <a:srgbClr val="0070C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algn="ctr" defTabSz="914400" eaLnBrk="0" fontAlgn="base" hangingPunct="0">
              <a:spcBef>
                <a:spcPct val="0"/>
              </a:spcBef>
              <a:spcAft>
                <a:spcPct val="0"/>
              </a:spcAft>
            </a:pPr>
            <a:r>
              <a:rPr lang="en-US" altLang="en-US" sz="1600" b="1" u="sng" dirty="0">
                <a:solidFill>
                  <a:srgbClr val="000000"/>
                </a:solidFill>
                <a:latin typeface="Calibri"/>
                <a:ea typeface="Calibri"/>
                <a:cs typeface="Calibri"/>
              </a:rPr>
              <a:t>Home Learning</a:t>
            </a:r>
            <a:endParaRPr lang="en-US" altLang="en-US" sz="1600" b="1" i="0" u="sng" strike="noStrike" cap="none" normalizeH="0" baseline="0" dirty="0">
              <a:ln>
                <a:noFill/>
              </a:ln>
              <a:solidFill>
                <a:srgbClr val="000000"/>
              </a:solidFill>
              <a:effectLst/>
              <a:latin typeface="Calibri"/>
              <a:ea typeface="Calibri"/>
              <a:cs typeface="Calibri"/>
            </a:endParaRPr>
          </a:p>
          <a:p>
            <a:pPr algn="ctr" defTabSz="914400">
              <a:spcBef>
                <a:spcPct val="0"/>
              </a:spcBef>
              <a:spcAft>
                <a:spcPct val="0"/>
              </a:spcAft>
            </a:pPr>
            <a:endParaRPr lang="en-GB" altLang="en-US" sz="1600" b="1" u="sng" dirty="0">
              <a:solidFill>
                <a:srgbClr val="000000"/>
              </a:solidFill>
              <a:latin typeface="Calibri" panose="020F0502020204030204" pitchFamily="34" charset="0"/>
              <a:cs typeface="Calibri"/>
            </a:endParaRPr>
          </a:p>
          <a:p>
            <a:pPr marL="171450" indent="-171450" defTabSz="914400" eaLnBrk="0" fontAlgn="base" hangingPunct="0">
              <a:spcBef>
                <a:spcPct val="0"/>
              </a:spcBef>
              <a:spcAft>
                <a:spcPct val="0"/>
              </a:spcAft>
              <a:buFont typeface="Arial" panose="020B0604020202020204" pitchFamily="34" charset="0"/>
              <a:buChar char="•"/>
            </a:pPr>
            <a:r>
              <a:rPr lang="en-GB" altLang="en-US" sz="1200" dirty="0">
                <a:solidFill>
                  <a:srgbClr val="000000"/>
                </a:solidFill>
                <a:latin typeface="Calibri" panose="020F0502020204030204" pitchFamily="34" charset="0"/>
              </a:rPr>
              <a:t>Please read with your child every day</a:t>
            </a:r>
          </a:p>
          <a:p>
            <a:pPr marL="171450" indent="-171450" defTabSz="914400" eaLnBrk="0" fontAlgn="base" hangingPunct="0">
              <a:spcBef>
                <a:spcPct val="0"/>
              </a:spcBef>
              <a:spcAft>
                <a:spcPct val="0"/>
              </a:spcAft>
              <a:buFont typeface="Arial" panose="020B0604020202020204" pitchFamily="34" charset="0"/>
              <a:buChar char="•"/>
            </a:pPr>
            <a:r>
              <a:rPr lang="en-GB" altLang="en-US" sz="1200" dirty="0">
                <a:solidFill>
                  <a:srgbClr val="000000"/>
                </a:solidFill>
                <a:latin typeface="Calibri" panose="020F0502020204030204" pitchFamily="34" charset="0"/>
              </a:rPr>
              <a:t>Please encourage your child to practise their times tables regularly on </a:t>
            </a:r>
            <a:r>
              <a:rPr lang="en-GB" altLang="en-US" sz="1200" dirty="0" err="1">
                <a:solidFill>
                  <a:srgbClr val="000000"/>
                </a:solidFill>
                <a:latin typeface="Calibri" panose="020F0502020204030204" pitchFamily="34" charset="0"/>
              </a:rPr>
              <a:t>TTRockstars</a:t>
            </a:r>
            <a:endParaRPr lang="en-GB" altLang="en-US" sz="1200" dirty="0">
              <a:solidFill>
                <a:srgbClr val="000000"/>
              </a:solidFill>
              <a:latin typeface="Calibri" panose="020F0502020204030204" pitchFamily="34" charset="0"/>
            </a:endParaRPr>
          </a:p>
          <a:p>
            <a:pPr marL="171450" indent="-171450" defTabSz="914400" eaLnBrk="0" fontAlgn="base" hangingPunct="0">
              <a:spcBef>
                <a:spcPct val="0"/>
              </a:spcBef>
              <a:spcAft>
                <a:spcPct val="0"/>
              </a:spcAft>
              <a:buFont typeface="Arial" panose="020B0604020202020204" pitchFamily="34" charset="0"/>
              <a:buChar char="•"/>
            </a:pPr>
            <a:r>
              <a:rPr lang="en-GB" altLang="en-US" sz="1200" dirty="0">
                <a:solidFill>
                  <a:srgbClr val="000000"/>
                </a:solidFill>
                <a:latin typeface="Calibri" panose="020F0502020204030204" pitchFamily="34" charset="0"/>
              </a:rPr>
              <a:t>Why not visit your local library?</a:t>
            </a:r>
          </a:p>
          <a:p>
            <a:pPr algn="ctr" defTabSz="914400"/>
            <a:endParaRPr lang="en-GB" dirty="0"/>
          </a:p>
          <a:p>
            <a:pPr algn="ctr" defTabSz="914400">
              <a:spcBef>
                <a:spcPct val="0"/>
              </a:spcBef>
              <a:spcAft>
                <a:spcPct val="0"/>
              </a:spcAft>
            </a:pPr>
            <a:endParaRPr lang="en-GB" altLang="en-US" sz="1600" b="1" u="sng" dirty="0">
              <a:solidFill>
                <a:srgbClr val="000000"/>
              </a:solidFill>
              <a:latin typeface="Calibri" panose="020F0502020204030204" pitchFamily="34" charset="0"/>
              <a:cs typeface="Calibri"/>
            </a:endParaRPr>
          </a:p>
          <a:p>
            <a:pPr algn="ctr" defTabSz="914400">
              <a:spcBef>
                <a:spcPct val="0"/>
              </a:spcBef>
              <a:spcAft>
                <a:spcPct val="0"/>
              </a:spcAft>
            </a:pPr>
            <a:endParaRPr lang="en-GB" altLang="en-US" sz="1600" b="1" u="sng" dirty="0">
              <a:solidFill>
                <a:srgbClr val="000000"/>
              </a:solidFill>
              <a:latin typeface="Calibri" panose="020F0502020204030204" pitchFamily="34" charset="0"/>
              <a:cs typeface="Calibri"/>
            </a:endParaRPr>
          </a:p>
        </p:txBody>
      </p:sp>
      <p:sp>
        <p:nvSpPr>
          <p:cNvPr id="9" name="Text Box 7"/>
          <p:cNvSpPr txBox="1">
            <a:spLocks noChangeArrowheads="1"/>
          </p:cNvSpPr>
          <p:nvPr/>
        </p:nvSpPr>
        <p:spPr bwMode="auto">
          <a:xfrm>
            <a:off x="3556207" y="7341703"/>
            <a:ext cx="2973111" cy="2291555"/>
          </a:xfrm>
          <a:prstGeom prst="rect">
            <a:avLst/>
          </a:prstGeom>
          <a:solidFill>
            <a:srgbClr val="FFFFFF"/>
          </a:solidFill>
          <a:ln w="28575" algn="in">
            <a:solidFill>
              <a:srgbClr val="0070C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algn="ctr" defTabSz="914400" eaLnBrk="0" fontAlgn="base" hangingPunct="0">
              <a:spcBef>
                <a:spcPct val="0"/>
              </a:spcBef>
              <a:spcAft>
                <a:spcPct val="0"/>
              </a:spcAft>
            </a:pPr>
            <a:r>
              <a:rPr kumimoji="0" lang="en-GB" altLang="en-US" sz="1600" b="1" i="0" u="sng" strike="noStrike" cap="none" normalizeH="0" baseline="0">
                <a:ln>
                  <a:noFill/>
                </a:ln>
                <a:solidFill>
                  <a:srgbClr val="000000"/>
                </a:solidFill>
                <a:effectLst/>
              </a:rPr>
              <a:t>Suggested books for reading </a:t>
            </a:r>
            <a:endParaRPr lang="en-GB" altLang="en-US" sz="1600" b="1" u="sng">
              <a:ea typeface="Calibri"/>
              <a:cs typeface="Calibri"/>
            </a:endParaRPr>
          </a:p>
          <a:p>
            <a:pPr defTabSz="914400">
              <a:spcBef>
                <a:spcPct val="0"/>
              </a:spcBef>
              <a:spcAft>
                <a:spcPct val="0"/>
              </a:spcAft>
            </a:pPr>
            <a:endParaRPr lang="en-US">
              <a:cs typeface="Calibri"/>
            </a:endParaRPr>
          </a:p>
        </p:txBody>
      </p:sp>
      <p:sp>
        <p:nvSpPr>
          <p:cNvPr id="10" name="Text Box 8"/>
          <p:cNvSpPr txBox="1">
            <a:spLocks noChangeArrowheads="1"/>
          </p:cNvSpPr>
          <p:nvPr/>
        </p:nvSpPr>
        <p:spPr bwMode="auto">
          <a:xfrm>
            <a:off x="311357" y="4900919"/>
            <a:ext cx="3094451" cy="2240755"/>
          </a:xfrm>
          <a:prstGeom prst="rect">
            <a:avLst/>
          </a:prstGeom>
          <a:solidFill>
            <a:srgbClr val="FFFFFF"/>
          </a:solidFill>
          <a:ln w="28575" algn="in">
            <a:solidFill>
              <a:srgbClr val="0070C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sng" strike="noStrike" cap="none" normalizeH="0" baseline="0" dirty="0">
                <a:ln>
                  <a:noFill/>
                </a:ln>
                <a:solidFill>
                  <a:srgbClr val="000000"/>
                </a:solidFill>
                <a:effectLst/>
                <a:latin typeface="Calibri"/>
                <a:cs typeface="Calibri"/>
              </a:rPr>
              <a:t>DT</a:t>
            </a:r>
          </a:p>
          <a:p>
            <a:pPr algn="just" defTabSz="914400">
              <a:spcBef>
                <a:spcPct val="0"/>
              </a:spcBef>
              <a:spcAft>
                <a:spcPct val="0"/>
              </a:spcAft>
            </a:pPr>
            <a:r>
              <a:rPr lang="en-US" altLang="en-US" sz="1200" dirty="0">
                <a:solidFill>
                  <a:srgbClr val="000000"/>
                </a:solidFill>
                <a:latin typeface="Calibri"/>
                <a:ea typeface="Calibri"/>
                <a:cs typeface="Calibri"/>
              </a:rPr>
              <a:t>In DT, the children will be learning about textiles and the skills needed to make pouches, such as how to thread a needle, sew a running stich and to sew small evenly spaced stitches. They will be designing, creating </a:t>
            </a:r>
          </a:p>
          <a:p>
            <a:pPr algn="just" defTabSz="914400">
              <a:spcBef>
                <a:spcPct val="0"/>
              </a:spcBef>
              <a:spcAft>
                <a:spcPct val="0"/>
              </a:spcAft>
            </a:pPr>
            <a:r>
              <a:rPr lang="en-US" altLang="en-US" sz="1200" dirty="0">
                <a:solidFill>
                  <a:srgbClr val="000000"/>
                </a:solidFill>
                <a:latin typeface="Calibri"/>
                <a:ea typeface="Calibri"/>
                <a:cs typeface="Calibri"/>
              </a:rPr>
              <a:t>templates, cutting </a:t>
            </a:r>
            <a:endParaRPr lang="en-US" dirty="0">
              <a:solidFill>
                <a:srgbClr val="000000"/>
              </a:solidFill>
              <a:latin typeface="Calibri"/>
              <a:ea typeface="Calibri"/>
              <a:cs typeface="Calibri"/>
            </a:endParaRPr>
          </a:p>
          <a:p>
            <a:pPr algn="just" defTabSz="914400">
              <a:spcBef>
                <a:spcPct val="0"/>
              </a:spcBef>
              <a:spcAft>
                <a:spcPct val="0"/>
              </a:spcAft>
            </a:pPr>
            <a:r>
              <a:rPr lang="en-US" altLang="en-US" sz="1200" dirty="0">
                <a:solidFill>
                  <a:srgbClr val="000000"/>
                </a:solidFill>
                <a:latin typeface="Calibri"/>
                <a:ea typeface="Calibri"/>
                <a:cs typeface="Calibri"/>
              </a:rPr>
              <a:t>and sewing fabric, </a:t>
            </a:r>
            <a:endParaRPr lang="en-US" dirty="0">
              <a:solidFill>
                <a:srgbClr val="000000"/>
              </a:solidFill>
              <a:latin typeface="Calibri"/>
              <a:ea typeface="Calibri"/>
              <a:cs typeface="Calibri"/>
            </a:endParaRPr>
          </a:p>
          <a:p>
            <a:pPr algn="just" defTabSz="914400">
              <a:spcBef>
                <a:spcPct val="0"/>
              </a:spcBef>
              <a:spcAft>
                <a:spcPct val="0"/>
              </a:spcAft>
            </a:pPr>
            <a:r>
              <a:rPr lang="en-US" altLang="en-US" sz="1200" dirty="0">
                <a:solidFill>
                  <a:srgbClr val="000000"/>
                </a:solidFill>
                <a:latin typeface="Calibri"/>
                <a:ea typeface="Calibri"/>
                <a:cs typeface="Calibri"/>
              </a:rPr>
              <a:t>decorating and </a:t>
            </a:r>
            <a:endParaRPr lang="en-US" dirty="0">
              <a:solidFill>
                <a:srgbClr val="000000"/>
              </a:solidFill>
              <a:latin typeface="Calibri"/>
              <a:ea typeface="Calibri"/>
              <a:cs typeface="Calibri"/>
            </a:endParaRPr>
          </a:p>
          <a:p>
            <a:pPr algn="just" defTabSz="914400">
              <a:spcBef>
                <a:spcPct val="0"/>
              </a:spcBef>
              <a:spcAft>
                <a:spcPct val="0"/>
              </a:spcAft>
            </a:pPr>
            <a:r>
              <a:rPr lang="en-US" altLang="en-US" sz="1200" dirty="0">
                <a:solidFill>
                  <a:srgbClr val="000000"/>
                </a:solidFill>
                <a:latin typeface="Calibri"/>
                <a:ea typeface="Calibri"/>
                <a:cs typeface="Calibri"/>
              </a:rPr>
              <a:t>then evaluating </a:t>
            </a:r>
            <a:endParaRPr lang="en-US" dirty="0">
              <a:solidFill>
                <a:srgbClr val="000000"/>
              </a:solidFill>
              <a:latin typeface="Calibri"/>
              <a:ea typeface="Calibri"/>
              <a:cs typeface="Calibri"/>
            </a:endParaRPr>
          </a:p>
          <a:p>
            <a:pPr algn="just" defTabSz="914400">
              <a:spcBef>
                <a:spcPct val="0"/>
              </a:spcBef>
              <a:spcAft>
                <a:spcPct val="0"/>
              </a:spcAft>
            </a:pPr>
            <a:r>
              <a:rPr lang="en-US" altLang="en-US" sz="1200" dirty="0">
                <a:solidFill>
                  <a:srgbClr val="000000"/>
                </a:solidFill>
                <a:latin typeface="Calibri"/>
                <a:ea typeface="Calibri"/>
                <a:cs typeface="Calibri"/>
              </a:rPr>
              <a:t>their finished pouches.</a:t>
            </a:r>
            <a:endParaRPr lang="en-US" dirty="0">
              <a:ea typeface="Calibri"/>
              <a:cs typeface="Calibri"/>
            </a:endParaRPr>
          </a:p>
        </p:txBody>
      </p:sp>
      <p:sp>
        <p:nvSpPr>
          <p:cNvPr id="11" name="Text Box 9"/>
          <p:cNvSpPr txBox="1">
            <a:spLocks noChangeArrowheads="1"/>
          </p:cNvSpPr>
          <p:nvPr/>
        </p:nvSpPr>
        <p:spPr bwMode="auto">
          <a:xfrm>
            <a:off x="3556207" y="2566501"/>
            <a:ext cx="2973111" cy="2166935"/>
          </a:xfrm>
          <a:prstGeom prst="rect">
            <a:avLst/>
          </a:prstGeom>
          <a:solidFill>
            <a:srgbClr val="FFFFFF"/>
          </a:solidFill>
          <a:ln w="28575" algn="in">
            <a:solidFill>
              <a:srgbClr val="0070C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algn="ctr" defTabSz="914400" eaLnBrk="0" fontAlgn="base" hangingPunct="0">
              <a:spcBef>
                <a:spcPct val="0"/>
              </a:spcBef>
              <a:spcAft>
                <a:spcPct val="0"/>
              </a:spcAft>
            </a:pPr>
            <a:r>
              <a:rPr lang="en-GB" sz="1600" b="1" u="sng" dirty="0">
                <a:solidFill>
                  <a:srgbClr val="000000"/>
                </a:solidFill>
                <a:latin typeface="Calibri"/>
                <a:ea typeface="Segoe UI"/>
                <a:cs typeface="Segoe UI"/>
              </a:rPr>
              <a:t>PE</a:t>
            </a:r>
          </a:p>
          <a:p>
            <a:r>
              <a:rPr lang="en-GB" sz="1200" dirty="0"/>
              <a:t>In PE, the children will be learning athletics. They will learn how to master basic movements including running, jumping, throwing, and catching. They will also develop their balance, agility and coordination.</a:t>
            </a:r>
          </a:p>
          <a:p>
            <a:pPr marL="0" marR="0" lvl="0" indent="0" algn="just" defTabSz="914400">
              <a:lnSpc>
                <a:spcPct val="100000"/>
              </a:lnSpc>
              <a:spcBef>
                <a:spcPct val="0"/>
              </a:spcBef>
              <a:spcAft>
                <a:spcPct val="0"/>
              </a:spcAft>
              <a:buClrTx/>
              <a:buSzTx/>
              <a:buFontTx/>
              <a:buNone/>
              <a:tabLst/>
            </a:pPr>
            <a:endParaRPr lang="en-GB" altLang="en-US" sz="1600" b="1" i="0" u="sng" strike="noStrike" cap="none" normalizeH="0" baseline="0" dirty="0">
              <a:ln>
                <a:noFill/>
              </a:ln>
              <a:solidFill>
                <a:srgbClr val="000000"/>
              </a:solidFill>
              <a:effectLst/>
              <a:latin typeface="Calibri"/>
              <a:ea typeface="Calibri"/>
              <a:cs typeface="Calibri"/>
            </a:endParaRPr>
          </a:p>
        </p:txBody>
      </p:sp>
      <p:sp>
        <p:nvSpPr>
          <p:cNvPr id="12" name="Text Box 10"/>
          <p:cNvSpPr txBox="1">
            <a:spLocks noChangeArrowheads="1"/>
          </p:cNvSpPr>
          <p:nvPr/>
        </p:nvSpPr>
        <p:spPr bwMode="auto">
          <a:xfrm>
            <a:off x="325645" y="2566502"/>
            <a:ext cx="3080163" cy="2166934"/>
          </a:xfrm>
          <a:prstGeom prst="rect">
            <a:avLst/>
          </a:prstGeom>
          <a:solidFill>
            <a:srgbClr val="FFFFFF"/>
          </a:solidFill>
          <a:ln w="28575" algn="in">
            <a:solidFill>
              <a:srgbClr val="0070C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algn="ctr" defTabSz="914400" eaLnBrk="0" fontAlgn="base" hangingPunct="0">
              <a:spcBef>
                <a:spcPct val="0"/>
              </a:spcBef>
              <a:spcAft>
                <a:spcPct val="0"/>
              </a:spcAft>
            </a:pPr>
            <a:r>
              <a:rPr lang="en-US" sz="1200" b="1" u="sng" dirty="0">
                <a:ea typeface="Calibri"/>
                <a:cs typeface="Calibri"/>
              </a:rPr>
              <a:t>Computing</a:t>
            </a:r>
          </a:p>
          <a:p>
            <a:pPr algn="just" defTabSz="914400" eaLnBrk="0" fontAlgn="base" hangingPunct="0">
              <a:spcBef>
                <a:spcPct val="0"/>
              </a:spcBef>
              <a:spcAft>
                <a:spcPct val="0"/>
              </a:spcAft>
            </a:pPr>
            <a:r>
              <a:rPr lang="en-US" sz="1200" dirty="0">
                <a:ea typeface="Calibri"/>
                <a:cs typeface="Calibri"/>
              </a:rPr>
              <a:t>In computing, the children will be using </a:t>
            </a:r>
            <a:r>
              <a:rPr lang="en-US" sz="1200" dirty="0"/>
              <a:t>j2e pictogram software to purposefully create and </a:t>
            </a:r>
            <a:r>
              <a:rPr lang="en-US" sz="1200" dirty="0" err="1"/>
              <a:t>organise</a:t>
            </a:r>
            <a:r>
              <a:rPr lang="en-US" sz="1200" dirty="0"/>
              <a:t> data in a pictogram. The children will learn what an attribute is and how to collect data using attributes and present their data in other ways.</a:t>
            </a:r>
            <a:r>
              <a:rPr lang="en-US" sz="1200" dirty="0">
                <a:ea typeface="Calibri"/>
                <a:cs typeface="Calibri"/>
              </a:rPr>
              <a:t> </a:t>
            </a:r>
          </a:p>
          <a:p>
            <a:pPr algn="ctr" defTabSz="914400" eaLnBrk="0" fontAlgn="base" hangingPunct="0">
              <a:spcBef>
                <a:spcPct val="0"/>
              </a:spcBef>
              <a:spcAft>
                <a:spcPct val="0"/>
              </a:spcAft>
            </a:pPr>
            <a:endParaRPr lang="en-US" sz="1200" b="1" u="sng" dirty="0">
              <a:ea typeface="Calibri"/>
              <a:cs typeface="Calibri"/>
            </a:endParaRPr>
          </a:p>
        </p:txBody>
      </p:sp>
      <p:pic>
        <p:nvPicPr>
          <p:cNvPr id="2" name="Picture 1" descr="There's a Rang-Tan in My Bedroom ...">
            <a:extLst>
              <a:ext uri="{FF2B5EF4-FFF2-40B4-BE49-F238E27FC236}">
                <a16:creationId xmlns:a16="http://schemas.microsoft.com/office/drawing/2014/main" id="{01479147-4131-A53E-5DE6-EC0E222EAC33}"/>
              </a:ext>
            </a:extLst>
          </p:cNvPr>
          <p:cNvPicPr>
            <a:picLocks noChangeAspect="1"/>
          </p:cNvPicPr>
          <p:nvPr/>
        </p:nvPicPr>
        <p:blipFill>
          <a:blip r:embed="rId2"/>
          <a:stretch>
            <a:fillRect/>
          </a:stretch>
        </p:blipFill>
        <p:spPr>
          <a:xfrm>
            <a:off x="3787132" y="7926125"/>
            <a:ext cx="1372895" cy="1371600"/>
          </a:xfrm>
          <a:prstGeom prst="rect">
            <a:avLst/>
          </a:prstGeom>
        </p:spPr>
      </p:pic>
      <p:pic>
        <p:nvPicPr>
          <p:cNvPr id="3" name="Picture 2" descr="Hotel Flamingo: Alex Milway : Milway ...">
            <a:extLst>
              <a:ext uri="{FF2B5EF4-FFF2-40B4-BE49-F238E27FC236}">
                <a16:creationId xmlns:a16="http://schemas.microsoft.com/office/drawing/2014/main" id="{99B1D76C-325C-D1D5-122A-0233D9F201A7}"/>
              </a:ext>
            </a:extLst>
          </p:cNvPr>
          <p:cNvPicPr>
            <a:picLocks noChangeAspect="1"/>
          </p:cNvPicPr>
          <p:nvPr/>
        </p:nvPicPr>
        <p:blipFill>
          <a:blip r:embed="rId3"/>
          <a:stretch>
            <a:fillRect/>
          </a:stretch>
        </p:blipFill>
        <p:spPr>
          <a:xfrm>
            <a:off x="5309011" y="7926125"/>
            <a:ext cx="960102" cy="1374362"/>
          </a:xfrm>
          <a:prstGeom prst="rect">
            <a:avLst/>
          </a:prstGeom>
        </p:spPr>
      </p:pic>
      <p:pic>
        <p:nvPicPr>
          <p:cNvPr id="18" name="Picture 17" descr="A cartoon character with a computer&#10;&#10;AI-generated content may be incorrect.">
            <a:extLst>
              <a:ext uri="{FF2B5EF4-FFF2-40B4-BE49-F238E27FC236}">
                <a16:creationId xmlns:a16="http://schemas.microsoft.com/office/drawing/2014/main" id="{C8ABFD61-971E-2A8E-07C7-5AA6C55CBCAA}"/>
              </a:ext>
            </a:extLst>
          </p:cNvPr>
          <p:cNvPicPr>
            <a:picLocks noChangeAspect="1"/>
          </p:cNvPicPr>
          <p:nvPr/>
        </p:nvPicPr>
        <p:blipFill>
          <a:blip r:embed="rId4"/>
          <a:stretch>
            <a:fillRect/>
          </a:stretch>
        </p:blipFill>
        <p:spPr>
          <a:xfrm>
            <a:off x="1951087" y="4153759"/>
            <a:ext cx="1415392" cy="302937"/>
          </a:xfrm>
          <a:prstGeom prst="rect">
            <a:avLst/>
          </a:prstGeom>
        </p:spPr>
      </p:pic>
      <p:pic>
        <p:nvPicPr>
          <p:cNvPr id="19" name="Picture 18" descr="A screenshot of a computer&#10;&#10;AI-generated content may be incorrect.">
            <a:extLst>
              <a:ext uri="{FF2B5EF4-FFF2-40B4-BE49-F238E27FC236}">
                <a16:creationId xmlns:a16="http://schemas.microsoft.com/office/drawing/2014/main" id="{8EE859B7-B53D-7E46-79E5-39AF82112507}"/>
              </a:ext>
            </a:extLst>
          </p:cNvPr>
          <p:cNvPicPr>
            <a:picLocks noChangeAspect="1"/>
          </p:cNvPicPr>
          <p:nvPr/>
        </p:nvPicPr>
        <p:blipFill>
          <a:blip r:embed="rId5"/>
          <a:stretch>
            <a:fillRect/>
          </a:stretch>
        </p:blipFill>
        <p:spPr>
          <a:xfrm>
            <a:off x="493086" y="4167170"/>
            <a:ext cx="1360673" cy="554129"/>
          </a:xfrm>
          <a:prstGeom prst="rect">
            <a:avLst/>
          </a:prstGeom>
        </p:spPr>
      </p:pic>
      <p:pic>
        <p:nvPicPr>
          <p:cNvPr id="4" name="Picture 3" descr="Running Icon On Transparent Background Clip Art at Clker.com - vector clip  art online, royalty free &amp; public domain">
            <a:extLst>
              <a:ext uri="{FF2B5EF4-FFF2-40B4-BE49-F238E27FC236}">
                <a16:creationId xmlns:a16="http://schemas.microsoft.com/office/drawing/2014/main" id="{5B973120-3F17-E9C4-89E0-43879C8F7E7C}"/>
              </a:ext>
            </a:extLst>
          </p:cNvPr>
          <p:cNvPicPr>
            <a:picLocks noChangeAspect="1"/>
          </p:cNvPicPr>
          <p:nvPr/>
        </p:nvPicPr>
        <p:blipFill>
          <a:blip r:embed="rId6"/>
          <a:stretch>
            <a:fillRect/>
          </a:stretch>
        </p:blipFill>
        <p:spPr>
          <a:xfrm>
            <a:off x="4667777" y="3914186"/>
            <a:ext cx="745577" cy="795838"/>
          </a:xfrm>
          <a:prstGeom prst="rect">
            <a:avLst/>
          </a:prstGeom>
        </p:spPr>
      </p:pic>
      <p:pic>
        <p:nvPicPr>
          <p:cNvPr id="13" name="Picture 12" descr="7 retailers thriving due to the resurgence of the high street - Retail  Gazette">
            <a:extLst>
              <a:ext uri="{FF2B5EF4-FFF2-40B4-BE49-F238E27FC236}">
                <a16:creationId xmlns:a16="http://schemas.microsoft.com/office/drawing/2014/main" id="{87B67630-B081-5CB1-271C-49E03DAFA68C}"/>
              </a:ext>
            </a:extLst>
          </p:cNvPr>
          <p:cNvPicPr>
            <a:picLocks noChangeAspect="1"/>
          </p:cNvPicPr>
          <p:nvPr/>
        </p:nvPicPr>
        <p:blipFill>
          <a:blip r:embed="rId7"/>
          <a:stretch>
            <a:fillRect/>
          </a:stretch>
        </p:blipFill>
        <p:spPr>
          <a:xfrm>
            <a:off x="5307902" y="1476512"/>
            <a:ext cx="1146614" cy="865405"/>
          </a:xfrm>
          <a:prstGeom prst="rect">
            <a:avLst/>
          </a:prstGeom>
        </p:spPr>
      </p:pic>
      <p:pic>
        <p:nvPicPr>
          <p:cNvPr id="14" name="Picture 13" descr="Building a Balanced Plate &amp; Portion Size Guide – The ...">
            <a:extLst>
              <a:ext uri="{FF2B5EF4-FFF2-40B4-BE49-F238E27FC236}">
                <a16:creationId xmlns:a16="http://schemas.microsoft.com/office/drawing/2014/main" id="{19BEE5DB-59EC-AB10-C76C-A28223D78E7D}"/>
              </a:ext>
            </a:extLst>
          </p:cNvPr>
          <p:cNvPicPr>
            <a:picLocks noChangeAspect="1"/>
          </p:cNvPicPr>
          <p:nvPr/>
        </p:nvPicPr>
        <p:blipFill>
          <a:blip r:embed="rId8"/>
          <a:stretch>
            <a:fillRect/>
          </a:stretch>
        </p:blipFill>
        <p:spPr>
          <a:xfrm>
            <a:off x="5408099" y="6354090"/>
            <a:ext cx="935875" cy="782711"/>
          </a:xfrm>
          <a:prstGeom prst="rect">
            <a:avLst/>
          </a:prstGeom>
        </p:spPr>
      </p:pic>
      <p:pic>
        <p:nvPicPr>
          <p:cNvPr id="15" name="Picture 14" descr="How Do Big Plants Grow From Such Small Seeds? | Vermont Public">
            <a:extLst>
              <a:ext uri="{FF2B5EF4-FFF2-40B4-BE49-F238E27FC236}">
                <a16:creationId xmlns:a16="http://schemas.microsoft.com/office/drawing/2014/main" id="{F9720760-83B2-24AB-5F7D-A54C76729160}"/>
              </a:ext>
            </a:extLst>
          </p:cNvPr>
          <p:cNvPicPr>
            <a:picLocks noChangeAspect="1"/>
          </p:cNvPicPr>
          <p:nvPr/>
        </p:nvPicPr>
        <p:blipFill>
          <a:blip r:embed="rId9"/>
          <a:stretch>
            <a:fillRect/>
          </a:stretch>
        </p:blipFill>
        <p:spPr>
          <a:xfrm>
            <a:off x="1167261" y="1715488"/>
            <a:ext cx="1561741" cy="609060"/>
          </a:xfrm>
          <a:prstGeom prst="rect">
            <a:avLst/>
          </a:prstGeom>
        </p:spPr>
      </p:pic>
      <p:pic>
        <p:nvPicPr>
          <p:cNvPr id="16" name="Picture 15" descr="KS1 DT Textiles Lesson Plan | Making a Pouch">
            <a:extLst>
              <a:ext uri="{FF2B5EF4-FFF2-40B4-BE49-F238E27FC236}">
                <a16:creationId xmlns:a16="http://schemas.microsoft.com/office/drawing/2014/main" id="{C460D2FC-024D-8DAB-854B-E5AE02E7ABE1}"/>
              </a:ext>
            </a:extLst>
          </p:cNvPr>
          <p:cNvPicPr>
            <a:picLocks noChangeAspect="1"/>
          </p:cNvPicPr>
          <p:nvPr/>
        </p:nvPicPr>
        <p:blipFill>
          <a:blip r:embed="rId10"/>
          <a:stretch>
            <a:fillRect/>
          </a:stretch>
        </p:blipFill>
        <p:spPr>
          <a:xfrm>
            <a:off x="1580566" y="5946901"/>
            <a:ext cx="1719409" cy="870506"/>
          </a:xfrm>
          <a:prstGeom prst="rect">
            <a:avLst/>
          </a:prstGeom>
        </p:spPr>
      </p:pic>
    </p:spTree>
    <p:extLst>
      <p:ext uri="{BB962C8B-B14F-4D97-AF65-F5344CB8AC3E}">
        <p14:creationId xmlns:p14="http://schemas.microsoft.com/office/powerpoint/2010/main" val="246103798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4EAEBD5A9F1F24EA4B706A93F496663" ma:contentTypeVersion="13" ma:contentTypeDescription="Create a new document." ma:contentTypeScope="" ma:versionID="9d7e734a448f888f161bb34cb5e715ac">
  <xsd:schema xmlns:xsd="http://www.w3.org/2001/XMLSchema" xmlns:xs="http://www.w3.org/2001/XMLSchema" xmlns:p="http://schemas.microsoft.com/office/2006/metadata/properties" xmlns:ns2="874e889e-6143-427f-861a-68f97f07be53" xmlns:ns3="cac48d98-c999-4eb6-b102-8f6f3bbb3bd5" targetNamespace="http://schemas.microsoft.com/office/2006/metadata/properties" ma:root="true" ma:fieldsID="74d9f4fadd3454f93e602e0c8bec3344" ns2:_="" ns3:_="">
    <xsd:import namespace="874e889e-6143-427f-861a-68f97f07be53"/>
    <xsd:import namespace="cac48d98-c999-4eb6-b102-8f6f3bbb3bd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4e889e-6143-427f-861a-68f97f07be5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53656f60-27ea-4f4c-865c-e98f0fe40ea8"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ServiceBillingMetadata" ma:index="2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ac48d98-c999-4eb6-b102-8f6f3bbb3bd5"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d571e8da-db13-4c63-b429-106e3add7984}" ma:internalName="TaxCatchAll" ma:showField="CatchAllData" ma:web="cac48d98-c999-4eb6-b102-8f6f3bbb3bd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74e889e-6143-427f-861a-68f97f07be53">
      <Terms xmlns="http://schemas.microsoft.com/office/infopath/2007/PartnerControls"/>
    </lcf76f155ced4ddcb4097134ff3c332f>
    <TaxCatchAll xmlns="cac48d98-c999-4eb6-b102-8f6f3bbb3bd5" xsi:nil="true"/>
  </documentManagement>
</p:properties>
</file>

<file path=customXml/itemProps1.xml><?xml version="1.0" encoding="utf-8"?>
<ds:datastoreItem xmlns:ds="http://schemas.openxmlformats.org/officeDocument/2006/customXml" ds:itemID="{885AB01A-966F-4286-B718-B0D42F82FF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74e889e-6143-427f-861a-68f97f07be53"/>
    <ds:schemaRef ds:uri="cac48d98-c999-4eb6-b102-8f6f3bbb3bd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688D3E1-DB36-46BC-946C-9EC15E59858E}">
  <ds:schemaRefs>
    <ds:schemaRef ds:uri="http://schemas.microsoft.com/sharepoint/v3/contenttype/forms"/>
  </ds:schemaRefs>
</ds:datastoreItem>
</file>

<file path=customXml/itemProps3.xml><?xml version="1.0" encoding="utf-8"?>
<ds:datastoreItem xmlns:ds="http://schemas.openxmlformats.org/officeDocument/2006/customXml" ds:itemID="{5F6D455D-052B-49D8-921E-8481E3F7D9CC}">
  <ds:schemaRefs>
    <ds:schemaRef ds:uri="http://purl.org/dc/terms/"/>
    <ds:schemaRef ds:uri="http://schemas.microsoft.com/office/2006/metadata/properties"/>
    <ds:schemaRef ds:uri="http://schemas.microsoft.com/office/2006/documentManagement/types"/>
    <ds:schemaRef ds:uri="cac48d98-c999-4eb6-b102-8f6f3bbb3bd5"/>
    <ds:schemaRef ds:uri="http://schemas.microsoft.com/office/infopath/2007/PartnerControls"/>
    <ds:schemaRef ds:uri="http://purl.org/dc/elements/1.1/"/>
    <ds:schemaRef ds:uri="http://www.w3.org/XML/1998/namespace"/>
    <ds:schemaRef ds:uri="http://schemas.openxmlformats.org/package/2006/metadata/core-properties"/>
    <ds:schemaRef ds:uri="874e889e-6143-427f-861a-68f97f07be53"/>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37</TotalTime>
  <Words>811</Words>
  <Application>Microsoft Office PowerPoint</Application>
  <PresentationFormat>A4 Paper (210x297 mm)</PresentationFormat>
  <Paragraphs>65</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Calibri Light</vt:lpstr>
      <vt:lpstr>Segoe UI</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 Thomas</dc:creator>
  <cp:lastModifiedBy>Laura Hensley</cp:lastModifiedBy>
  <cp:revision>24</cp:revision>
  <dcterms:created xsi:type="dcterms:W3CDTF">2023-03-07T15:16:37Z</dcterms:created>
  <dcterms:modified xsi:type="dcterms:W3CDTF">2026-03-27T12:07:59Z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0x01010014EAEBD5A9F1F24EA4B706A93F496663</vt:lpwstr>
  </property>
  <property fmtid="{D5CDD505-2E9C-101B-9397-08002B2CF9AE}" pid="3" name="MediaServiceImageTags">
    <vt:lpwstr/>
  </property>
</Properties>
</file>