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66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Ford" userId="602e632a-e94c-48a2-ab06-5f3446661a4a" providerId="ADAL" clId="{02316C8D-C916-4500-B941-D3F4B1B39D6B}"/>
    <pc:docChg chg="custSel modSld">
      <pc:chgData name="Jo Ford" userId="602e632a-e94c-48a2-ab06-5f3446661a4a" providerId="ADAL" clId="{02316C8D-C916-4500-B941-D3F4B1B39D6B}" dt="2026-05-17T09:58:10.497" v="27" actId="14100"/>
      <pc:docMkLst>
        <pc:docMk/>
      </pc:docMkLst>
      <pc:sldChg chg="modSp">
        <pc:chgData name="Jo Ford" userId="602e632a-e94c-48a2-ab06-5f3446661a4a" providerId="ADAL" clId="{02316C8D-C916-4500-B941-D3F4B1B39D6B}" dt="2026-05-15T16:04:23.901" v="11" actId="20577"/>
        <pc:sldMkLst>
          <pc:docMk/>
          <pc:sldMk cId="3486222303" sldId="257"/>
        </pc:sldMkLst>
        <pc:spChg chg="mod">
          <ac:chgData name="Jo Ford" userId="602e632a-e94c-48a2-ab06-5f3446661a4a" providerId="ADAL" clId="{02316C8D-C916-4500-B941-D3F4B1B39D6B}" dt="2026-05-15T16:00:52.427" v="4" actId="20577"/>
          <ac:spMkLst>
            <pc:docMk/>
            <pc:sldMk cId="3486222303" sldId="257"/>
            <ac:spMk id="8" creationId="{00000000-0000-0000-0000-000000000000}"/>
          </ac:spMkLst>
        </pc:spChg>
        <pc:spChg chg="mod">
          <ac:chgData name="Jo Ford" userId="602e632a-e94c-48a2-ab06-5f3446661a4a" providerId="ADAL" clId="{02316C8D-C916-4500-B941-D3F4B1B39D6B}" dt="2026-05-15T16:01:31.475" v="5" actId="123"/>
          <ac:spMkLst>
            <pc:docMk/>
            <pc:sldMk cId="3486222303" sldId="257"/>
            <ac:spMk id="9" creationId="{00000000-0000-0000-0000-000000000000}"/>
          </ac:spMkLst>
        </pc:spChg>
        <pc:spChg chg="mod">
          <ac:chgData name="Jo Ford" userId="602e632a-e94c-48a2-ab06-5f3446661a4a" providerId="ADAL" clId="{02316C8D-C916-4500-B941-D3F4B1B39D6B}" dt="2026-05-15T16:04:23.901" v="11" actId="20577"/>
          <ac:spMkLst>
            <pc:docMk/>
            <pc:sldMk cId="3486222303" sldId="257"/>
            <ac:spMk id="18" creationId="{42312879-B70A-4232-A0EA-86BA7D473627}"/>
          </ac:spMkLst>
        </pc:spChg>
      </pc:sldChg>
      <pc:sldChg chg="modSp">
        <pc:chgData name="Jo Ford" userId="602e632a-e94c-48a2-ab06-5f3446661a4a" providerId="ADAL" clId="{02316C8D-C916-4500-B941-D3F4B1B39D6B}" dt="2026-05-17T09:58:10.497" v="27" actId="14100"/>
        <pc:sldMkLst>
          <pc:docMk/>
          <pc:sldMk cId="2461037982" sldId="258"/>
        </pc:sldMkLst>
        <pc:spChg chg="mod">
          <ac:chgData name="Jo Ford" userId="602e632a-e94c-48a2-ab06-5f3446661a4a" providerId="ADAL" clId="{02316C8D-C916-4500-B941-D3F4B1B39D6B}" dt="2026-05-15T16:07:03.298" v="23" actId="20577"/>
          <ac:spMkLst>
            <pc:docMk/>
            <pc:sldMk cId="2461037982" sldId="258"/>
            <ac:spMk id="10" creationId="{00000000-0000-0000-0000-000000000000}"/>
          </ac:spMkLst>
        </pc:spChg>
        <pc:spChg chg="mod">
          <ac:chgData name="Jo Ford" userId="602e632a-e94c-48a2-ab06-5f3446661a4a" providerId="ADAL" clId="{02316C8D-C916-4500-B941-D3F4B1B39D6B}" dt="2026-05-15T16:05:10.957" v="19" actId="20577"/>
          <ac:spMkLst>
            <pc:docMk/>
            <pc:sldMk cId="2461037982" sldId="258"/>
            <ac:spMk id="12" creationId="{00000000-0000-0000-0000-000000000000}"/>
          </ac:spMkLst>
        </pc:spChg>
        <pc:picChg chg="mod">
          <ac:chgData name="Jo Ford" userId="602e632a-e94c-48a2-ab06-5f3446661a4a" providerId="ADAL" clId="{02316C8D-C916-4500-B941-D3F4B1B39D6B}" dt="2026-05-15T16:07:16.627" v="24" actId="1076"/>
          <ac:picMkLst>
            <pc:docMk/>
            <pc:sldMk cId="2461037982" sldId="258"/>
            <ac:picMk id="2" creationId="{84543DB1-845B-2156-0D33-43A853A1FBF4}"/>
          </ac:picMkLst>
        </pc:picChg>
        <pc:picChg chg="mod">
          <ac:chgData name="Jo Ford" userId="602e632a-e94c-48a2-ab06-5f3446661a4a" providerId="ADAL" clId="{02316C8D-C916-4500-B941-D3F4B1B39D6B}" dt="2026-05-15T16:07:22.781" v="26" actId="1076"/>
          <ac:picMkLst>
            <pc:docMk/>
            <pc:sldMk cId="2461037982" sldId="258"/>
            <ac:picMk id="3" creationId="{28CF2F38-FF64-8D42-A4E2-CA09053FB48D}"/>
          </ac:picMkLst>
        </pc:picChg>
        <pc:picChg chg="mod">
          <ac:chgData name="Jo Ford" userId="602e632a-e94c-48a2-ab06-5f3446661a4a" providerId="ADAL" clId="{02316C8D-C916-4500-B941-D3F4B1B39D6B}" dt="2026-05-17T09:58:10.497" v="27" actId="14100"/>
          <ac:picMkLst>
            <pc:docMk/>
            <pc:sldMk cId="2461037982" sldId="258"/>
            <ac:picMk id="16" creationId="{87FB2E3F-5B6C-0C73-2F98-C3E45C4C466B}"/>
          </ac:picMkLst>
        </pc:picChg>
        <pc:picChg chg="mod">
          <ac:chgData name="Jo Ford" userId="602e632a-e94c-48a2-ab06-5f3446661a4a" providerId="ADAL" clId="{02316C8D-C916-4500-B941-D3F4B1B39D6B}" dt="2026-05-15T16:05:35.646" v="20" actId="14100"/>
          <ac:picMkLst>
            <pc:docMk/>
            <pc:sldMk cId="2461037982" sldId="258"/>
            <ac:picMk id="17" creationId="{B9C7DBC4-868A-96DA-A215-9184D6FD699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48455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89120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46695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973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77057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9C7529-C55A-4FFA-AF54-23A3D92AE5B3}" type="datetimeFigureOut">
              <a:rPr lang="en-GB" smtClean="0"/>
              <a:t>22/05/2026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57854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9C7529-C55A-4FFA-AF54-23A3D92AE5B3}" type="datetimeFigureOut">
              <a:rPr lang="en-GB" smtClean="0"/>
              <a:t>22/05/2026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087169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C7529-C55A-4FFA-AF54-23A3D92AE5B3}" type="datetimeFigureOut">
              <a:rPr lang="en-GB" smtClean="0"/>
              <a:t>22/05/2026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11810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3113590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408089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29C7529-C55A-4FFA-AF54-23A3D92AE5B3}" type="datetimeFigureOut">
              <a:rPr lang="en-GB" smtClean="0"/>
              <a:t>22/05/2026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E462980-EB95-4570-8D78-956AE42C4A2B}" type="slidenum">
              <a:rPr lang="en-GB" smtClean="0"/>
              <a:t>‹#›</a:t>
            </a:fld>
            <a:endParaRPr lang="en-GB"/>
          </a:p>
        </p:txBody>
      </p:sp>
    </p:spTree>
    <p:extLst>
      <p:ext uri="{BB962C8B-B14F-4D97-AF65-F5344CB8AC3E}">
        <p14:creationId xmlns:p14="http://schemas.microsoft.com/office/powerpoint/2010/main" val="4243389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image" Target="../media/image9.png"/><Relationship Id="rId16"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jpe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331305" y="228391"/>
            <a:ext cx="6246882" cy="1507644"/>
          </a:xfrm>
          <a:prstGeom prst="rect">
            <a:avLst/>
          </a:prstGeom>
          <a:solidFill>
            <a:srgbClr val="FFFFFF"/>
          </a:solidFill>
          <a:ln w="28575" algn="ctr">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ts val="100"/>
              </a:spcAft>
            </a:pPr>
            <a:r>
              <a:rPr lang="en-GB" altLang="en-US" sz="4000" b="1" dirty="0">
                <a:solidFill>
                  <a:srgbClr val="000000"/>
                </a:solidFill>
                <a:latin typeface="Calibri"/>
                <a:cs typeface="Calibri"/>
              </a:rPr>
              <a:t>Nursery Newsletter</a:t>
            </a:r>
            <a:endParaRPr kumimoji="0" lang="en-GB" altLang="en-US" sz="4000" b="1" i="0" u="none" strike="noStrike" cap="none" normalizeH="0" baseline="0" dirty="0">
              <a:ln>
                <a:noFill/>
              </a:ln>
              <a:solidFill>
                <a:srgbClr val="000000"/>
              </a:solidFill>
              <a:effectLst/>
              <a:latin typeface="Calibri"/>
              <a:cs typeface="Calibri"/>
            </a:endParaRPr>
          </a:p>
          <a:p>
            <a:pPr algn="ctr" defTabSz="914400" eaLnBrk="0" fontAlgn="base" hangingPunct="0">
              <a:spcBef>
                <a:spcPct val="0"/>
              </a:spcBef>
              <a:spcAft>
                <a:spcPts val="100"/>
              </a:spcAft>
            </a:pPr>
            <a:endParaRPr kumimoji="0" lang="en-GB" altLang="en-US" sz="800" b="1" i="0" u="none" strike="noStrike" cap="none" normalizeH="0" baseline="0" dirty="0">
              <a:ln>
                <a:noFill/>
              </a:ln>
              <a:solidFill>
                <a:srgbClr val="000000"/>
              </a:solidFill>
              <a:effectLst/>
              <a:latin typeface="Calibri"/>
              <a:cs typeface="Calibri"/>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dirty="0">
                <a:ln>
                  <a:noFill/>
                </a:ln>
                <a:solidFill>
                  <a:srgbClr val="000000"/>
                </a:solidFill>
                <a:effectLst/>
                <a:latin typeface="Calibri"/>
                <a:ea typeface="Calibri"/>
                <a:cs typeface="Calibri"/>
              </a:rPr>
              <a:t>  </a:t>
            </a:r>
            <a:r>
              <a:rPr lang="en-GB" altLang="en-US" sz="3200" b="1">
                <a:solidFill>
                  <a:srgbClr val="000000"/>
                </a:solidFill>
                <a:latin typeface="Calibri"/>
                <a:ea typeface="Calibri"/>
                <a:cs typeface="Calibri"/>
              </a:rPr>
              <a:t>Summer 2—2025/2026</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7" name="Text Box 4"/>
          <p:cNvSpPr txBox="1">
            <a:spLocks noChangeArrowheads="1"/>
          </p:cNvSpPr>
          <p:nvPr/>
        </p:nvSpPr>
        <p:spPr bwMode="auto">
          <a:xfrm>
            <a:off x="331305" y="1953177"/>
            <a:ext cx="3097695" cy="227937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Notices and Reminders</a:t>
            </a:r>
          </a:p>
          <a:p>
            <a:pPr algn="ctr" defTabSz="914400" eaLnBrk="0" fontAlgn="base" hangingPunct="0">
              <a:spcBef>
                <a:spcPct val="0"/>
              </a:spcBef>
              <a:spcAft>
                <a:spcPct val="0"/>
              </a:spcAft>
            </a:pPr>
            <a:endParaRPr lang="en-GB" altLang="en-US" sz="1600" dirty="0">
              <a:solidFill>
                <a:srgbClr val="000000"/>
              </a:solidFill>
              <a:ea typeface="Calibri"/>
              <a:cs typeface="Calibri"/>
            </a:endParaRPr>
          </a:p>
          <a:p>
            <a:pPr algn="ctr" defTabSz="914400" eaLnBrk="0" fontAlgn="base" hangingPunct="0">
              <a:spcBef>
                <a:spcPct val="0"/>
              </a:spcBef>
              <a:spcAft>
                <a:spcPct val="0"/>
              </a:spcAft>
            </a:pPr>
            <a:r>
              <a:rPr lang="en-GB" altLang="en-US" sz="1200" dirty="0">
                <a:solidFill>
                  <a:srgbClr val="000000"/>
                </a:solidFill>
                <a:ea typeface="Calibri"/>
                <a:cs typeface="Calibri"/>
              </a:rPr>
              <a:t>Don’t forget to upload your half term fun onto Tapestry. </a:t>
            </a:r>
            <a:endParaRPr lang="en-GB" sz="1200" dirty="0"/>
          </a:p>
          <a:p>
            <a:pPr algn="ctr" defTabSz="914400" eaLnBrk="0" fontAlgn="base" hangingPunct="0">
              <a:spcBef>
                <a:spcPct val="0"/>
              </a:spcBef>
              <a:spcAft>
                <a:spcPct val="0"/>
              </a:spcAft>
            </a:pPr>
            <a:endParaRPr lang="en-GB" altLang="en-US" sz="1600" b="1" u="sng" dirty="0">
              <a:solidFill>
                <a:srgbClr val="000000"/>
              </a:solidFill>
              <a:latin typeface="Calibri" panose="020F0502020204030204" pitchFamily="34" charset="0"/>
            </a:endParaRPr>
          </a:p>
        </p:txBody>
      </p:sp>
      <p:sp>
        <p:nvSpPr>
          <p:cNvPr id="8" name="Text Box 5"/>
          <p:cNvSpPr txBox="1">
            <a:spLocks noChangeArrowheads="1"/>
          </p:cNvSpPr>
          <p:nvPr/>
        </p:nvSpPr>
        <p:spPr bwMode="auto">
          <a:xfrm>
            <a:off x="331305" y="4399723"/>
            <a:ext cx="3087756" cy="2479542"/>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dirty="0">
                <a:solidFill>
                  <a:srgbClr val="000000"/>
                </a:solidFill>
                <a:latin typeface="Calibri"/>
                <a:ea typeface="Calibri"/>
                <a:cs typeface="Calibri"/>
              </a:rPr>
              <a:t>Communication and Language</a:t>
            </a:r>
          </a:p>
          <a:p>
            <a:pPr algn="just" defTabSz="914400"/>
            <a:r>
              <a:rPr lang="en-GB" sz="1200" dirty="0">
                <a:solidFill>
                  <a:srgbClr val="000000"/>
                </a:solidFill>
                <a:latin typeface="Calibri"/>
                <a:ea typeface="Calibri"/>
                <a:cs typeface="Calibri"/>
              </a:rPr>
              <a:t>Through our under the sea topic, the children will be continuing to learn and explore new and exciting language. They will focus on asking and answering questions using why and how. The children will develop their concentration and attention through exploring seaside objects and animals. They will also develop their imaginary and pretend play skills. The children will learn prepositions using in, on, under and behind. </a:t>
            </a:r>
          </a:p>
          <a:p>
            <a:pPr algn="ctr" defTabSz="914400">
              <a:spcBef>
                <a:spcPct val="0"/>
              </a:spcBef>
              <a:spcAft>
                <a:spcPct val="0"/>
              </a:spcAft>
            </a:pPr>
            <a:endParaRPr lang="en-GB" altLang="en-US" sz="1600" dirty="0">
              <a:solidFill>
                <a:srgbClr val="000000"/>
              </a:solidFill>
              <a:latin typeface="Calibri" panose="020F0502020204030204" pitchFamily="34" charset="0"/>
              <a:ea typeface="Calibri"/>
              <a:cs typeface="Calibri"/>
            </a:endParaRPr>
          </a:p>
        </p:txBody>
      </p:sp>
      <p:sp>
        <p:nvSpPr>
          <p:cNvPr id="9" name="Text Box 6"/>
          <p:cNvSpPr txBox="1">
            <a:spLocks noChangeArrowheads="1"/>
          </p:cNvSpPr>
          <p:nvPr/>
        </p:nvSpPr>
        <p:spPr bwMode="auto">
          <a:xfrm>
            <a:off x="331305" y="7046434"/>
            <a:ext cx="3087756" cy="2564773"/>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Physical Development</a:t>
            </a:r>
          </a:p>
          <a:p>
            <a:pPr algn="just" defTabSz="914400">
              <a:spcBef>
                <a:spcPct val="0"/>
              </a:spcBef>
              <a:spcAft>
                <a:spcPct val="0"/>
              </a:spcAft>
            </a:pPr>
            <a:r>
              <a:rPr lang="en-US" altLang="en-US" sz="1200" dirty="0">
                <a:latin typeface="Calibri"/>
                <a:ea typeface="Calibri"/>
                <a:cs typeface="Arial"/>
              </a:rPr>
              <a:t>This half term, the children will be developing their pencil grips and learning to apply their phonics knowledge to write </a:t>
            </a:r>
            <a:r>
              <a:rPr lang="en-US" altLang="en-US" sz="1200" dirty="0" err="1">
                <a:latin typeface="Calibri"/>
                <a:ea typeface="Calibri"/>
                <a:cs typeface="Arial"/>
              </a:rPr>
              <a:t>recognisable</a:t>
            </a:r>
            <a:r>
              <a:rPr lang="en-US" altLang="en-US" sz="1200" dirty="0">
                <a:latin typeface="Calibri"/>
                <a:ea typeface="Calibri"/>
                <a:cs typeface="Arial"/>
              </a:rPr>
              <a:t> letter shapes.  They will also explore patterns, such as zig zags and curves, as well as forming complete 2D shapes, such as circles and squares.  They will continue to use their name cards to copy letter shapes in their name as well as trying to write their name independently.  The children will have opportunities to develop their gross motor skills, focusing on bat and ball skills. </a:t>
            </a:r>
            <a:endParaRPr lang="en-US" altLang="en-US" sz="1200" b="0" i="0" u="none" strike="noStrike" cap="none" normalizeH="0" baseline="0" dirty="0">
              <a:ln>
                <a:noFill/>
              </a:ln>
              <a:effectLst/>
              <a:latin typeface="Calibri"/>
              <a:cs typeface="Arial"/>
            </a:endParaRPr>
          </a:p>
        </p:txBody>
      </p:sp>
      <p:sp>
        <p:nvSpPr>
          <p:cNvPr id="11" name="Text Box 8"/>
          <p:cNvSpPr txBox="1">
            <a:spLocks noChangeArrowheads="1"/>
          </p:cNvSpPr>
          <p:nvPr/>
        </p:nvSpPr>
        <p:spPr bwMode="auto">
          <a:xfrm>
            <a:off x="3671373" y="1802435"/>
            <a:ext cx="2948679" cy="49260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Key dates </a:t>
            </a:r>
          </a:p>
          <a:p>
            <a:pPr algn="ctr"/>
            <a:endParaRPr lang="en-GB" sz="1100" b="1" dirty="0"/>
          </a:p>
          <a:p>
            <a:pPr algn="ctr"/>
            <a:endParaRPr lang="en-GB" sz="1100" b="1" dirty="0"/>
          </a:p>
          <a:p>
            <a:pPr algn="ctr"/>
            <a:r>
              <a:rPr lang="en-GB" sz="1100" b="1" dirty="0"/>
              <a:t>June</a:t>
            </a:r>
          </a:p>
          <a:p>
            <a:pPr algn="ctr"/>
            <a:r>
              <a:rPr lang="en-GB" sz="1100" b="1" dirty="0"/>
              <a:t>Monday 1</a:t>
            </a:r>
            <a:r>
              <a:rPr lang="en-GB" sz="1100" b="1" baseline="30000" dirty="0"/>
              <a:t>st</a:t>
            </a:r>
            <a:r>
              <a:rPr lang="en-GB" sz="1100" b="1" dirty="0"/>
              <a:t> June</a:t>
            </a:r>
            <a:r>
              <a:rPr lang="en-GB" sz="1100" dirty="0"/>
              <a:t> – Back to school</a:t>
            </a:r>
          </a:p>
          <a:p>
            <a:pPr algn="ctr"/>
            <a:r>
              <a:rPr lang="en-GB" sz="1100" b="1" dirty="0"/>
              <a:t>Friday 12</a:t>
            </a:r>
            <a:r>
              <a:rPr lang="en-GB" sz="1100" b="1" baseline="30000" dirty="0"/>
              <a:t>th</a:t>
            </a:r>
            <a:r>
              <a:rPr lang="en-GB" sz="1100" b="1" dirty="0"/>
              <a:t> June</a:t>
            </a:r>
            <a:r>
              <a:rPr lang="en-GB" sz="1100" dirty="0"/>
              <a:t> – Happy Bag collection</a:t>
            </a:r>
          </a:p>
          <a:p>
            <a:pPr algn="ctr"/>
            <a:r>
              <a:rPr lang="en-GB" sz="1100" b="1" dirty="0"/>
              <a:t>Saturday 13</a:t>
            </a:r>
            <a:r>
              <a:rPr lang="en-GB" sz="1100" b="1" baseline="30000" dirty="0"/>
              <a:t>th</a:t>
            </a:r>
            <a:r>
              <a:rPr lang="en-GB" sz="1100" b="1" dirty="0"/>
              <a:t> June</a:t>
            </a:r>
            <a:r>
              <a:rPr lang="en-GB" sz="1100" dirty="0"/>
              <a:t> – SANDFEST (PTA event)</a:t>
            </a:r>
          </a:p>
          <a:p>
            <a:pPr algn="ctr"/>
            <a:r>
              <a:rPr lang="en-GB" sz="1100" b="1" dirty="0"/>
              <a:t>Tuesday 30</a:t>
            </a:r>
            <a:r>
              <a:rPr lang="en-GB" sz="1100" b="1" baseline="30000" dirty="0"/>
              <a:t>th</a:t>
            </a:r>
            <a:r>
              <a:rPr lang="en-GB" sz="1100" b="1" dirty="0"/>
              <a:t> June</a:t>
            </a:r>
            <a:r>
              <a:rPr lang="en-GB" sz="1100" dirty="0"/>
              <a:t> – Moving Up Day</a:t>
            </a:r>
          </a:p>
          <a:p>
            <a:pPr algn="ctr"/>
            <a:r>
              <a:rPr lang="en-GB" sz="1100" dirty="0"/>
              <a:t> </a:t>
            </a:r>
          </a:p>
          <a:p>
            <a:pPr algn="ctr"/>
            <a:r>
              <a:rPr lang="en-GB" sz="1100" b="1" dirty="0"/>
              <a:t>Wednesday 15</a:t>
            </a:r>
            <a:r>
              <a:rPr lang="en-GB" sz="1100" b="1" baseline="30000" dirty="0"/>
              <a:t>th</a:t>
            </a:r>
            <a:r>
              <a:rPr lang="en-GB" sz="1100" dirty="0"/>
              <a:t> – Nursery Sports Day</a:t>
            </a:r>
          </a:p>
          <a:p>
            <a:pPr algn="ctr"/>
            <a:r>
              <a:rPr lang="en-GB" sz="1100" dirty="0"/>
              <a:t> Ladybirds am </a:t>
            </a:r>
          </a:p>
          <a:p>
            <a:pPr algn="ctr"/>
            <a:r>
              <a:rPr lang="en-GB" sz="1100" dirty="0"/>
              <a:t>Butterflies pm</a:t>
            </a:r>
          </a:p>
          <a:p>
            <a:pPr algn="ctr"/>
            <a:r>
              <a:rPr lang="en-GB" sz="1100" dirty="0"/>
              <a:t> (details to follow)</a:t>
            </a:r>
          </a:p>
          <a:p>
            <a:pPr algn="ctr"/>
            <a:r>
              <a:rPr lang="en-GB" sz="1100" b="1" dirty="0"/>
              <a:t> </a:t>
            </a:r>
            <a:endParaRPr lang="en-GB" sz="1100" dirty="0"/>
          </a:p>
          <a:p>
            <a:pPr algn="ctr"/>
            <a:r>
              <a:rPr lang="en-GB" sz="1100" b="1" dirty="0"/>
              <a:t>July</a:t>
            </a:r>
          </a:p>
          <a:p>
            <a:pPr algn="ctr"/>
            <a:r>
              <a:rPr lang="en-GB" sz="1100" b="1" dirty="0"/>
              <a:t>Tuesday 21</a:t>
            </a:r>
            <a:r>
              <a:rPr lang="en-GB" sz="1100" b="1" baseline="30000" dirty="0"/>
              <a:t>st</a:t>
            </a:r>
            <a:r>
              <a:rPr lang="en-GB" sz="1100" b="1" dirty="0"/>
              <a:t> July –</a:t>
            </a:r>
            <a:r>
              <a:rPr lang="en-GB" sz="1100" dirty="0"/>
              <a:t> Ice Cream Van</a:t>
            </a:r>
          </a:p>
          <a:p>
            <a:pPr algn="ctr"/>
            <a:r>
              <a:rPr lang="en-GB" sz="1100" b="1" dirty="0"/>
              <a:t> </a:t>
            </a:r>
            <a:endParaRPr lang="en-GB" sz="1100" dirty="0"/>
          </a:p>
          <a:p>
            <a:pPr algn="ctr"/>
            <a:r>
              <a:rPr lang="en-GB" sz="1100" b="1" dirty="0"/>
              <a:t>Tuesday 21</a:t>
            </a:r>
            <a:r>
              <a:rPr lang="en-GB" sz="1100" b="1" baseline="30000" dirty="0"/>
              <a:t>st</a:t>
            </a:r>
            <a:r>
              <a:rPr lang="en-GB" sz="1100" b="1" dirty="0"/>
              <a:t> July</a:t>
            </a:r>
            <a:r>
              <a:rPr lang="en-GB" sz="1100" dirty="0"/>
              <a:t> – Last day of term </a:t>
            </a:r>
          </a:p>
          <a:p>
            <a:pPr algn="ctr"/>
            <a:r>
              <a:rPr lang="en-GB" sz="1100" b="1" dirty="0"/>
              <a:t> </a:t>
            </a:r>
            <a:endParaRPr lang="en-GB" sz="1100" dirty="0"/>
          </a:p>
          <a:p>
            <a:pPr algn="ctr"/>
            <a:r>
              <a:rPr lang="en-GB" sz="1100" b="1" dirty="0"/>
              <a:t>Wednesday 22</a:t>
            </a:r>
            <a:r>
              <a:rPr lang="en-GB" sz="1100" b="1" baseline="30000" dirty="0"/>
              <a:t>nd</a:t>
            </a:r>
            <a:r>
              <a:rPr lang="en-GB" sz="1100" b="1" dirty="0"/>
              <a:t> July</a:t>
            </a:r>
            <a:r>
              <a:rPr lang="en-GB" sz="1100" dirty="0"/>
              <a:t> – INSET DAY</a:t>
            </a:r>
          </a:p>
          <a:p>
            <a:pPr algn="ctr" defTabSz="914400" eaLnBrk="0" fontAlgn="base" hangingPunct="0">
              <a:spcBef>
                <a:spcPct val="0"/>
              </a:spcBef>
              <a:spcAft>
                <a:spcPct val="0"/>
              </a:spcAft>
            </a:pPr>
            <a:endParaRPr lang="en-GB" altLang="en-US" sz="1600" b="1" u="sng" dirty="0">
              <a:solidFill>
                <a:srgbClr val="000000"/>
              </a:solidFill>
              <a:latin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600" b="1" i="0" u="sng" strike="noStrike" cap="none" normalizeH="0" baseline="0" dirty="0">
              <a:ln>
                <a:noFill/>
              </a:ln>
              <a:solidFill>
                <a:srgbClr val="FF0000"/>
              </a:solidFill>
              <a:effectLst/>
              <a:latin typeface="Calibri" panose="020F0502020204030204" pitchFamily="34" charset="0"/>
            </a:endParaRPr>
          </a:p>
          <a:p>
            <a:pPr marL="0" marR="0" lvl="0" indent="0" algn="r" defTabSz="914400" eaLnBrk="0" fontAlgn="base" hangingPunct="0">
              <a:lnSpc>
                <a:spcPct val="100000"/>
              </a:lnSpc>
              <a:spcBef>
                <a:spcPct val="0"/>
              </a:spcBef>
              <a:spcAft>
                <a:spcPct val="0"/>
              </a:spcAft>
              <a:buClrTx/>
              <a:buSzTx/>
              <a:buFontTx/>
              <a:buNone/>
              <a:tabLst/>
            </a:pPr>
            <a:endParaRPr lang="en-GB" altLang="en-US" sz="1100" i="1"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L="228600" marR="0" lvl="0" indent="-228600" algn="r" defTabSz="914400" rtl="0" eaLnBrk="0" fontAlgn="base" latinLnBrk="0" hangingPunct="0">
              <a:lnSpc>
                <a:spcPct val="100000"/>
              </a:lnSpc>
              <a:spcBef>
                <a:spcPct val="0"/>
              </a:spcBef>
              <a:spcAft>
                <a:spcPct val="0"/>
              </a:spcAft>
              <a:buClrTx/>
              <a:buSzTx/>
              <a:buAutoNum type="arabicPeriod"/>
              <a:tabLst/>
            </a:pPr>
            <a:endParaRPr lang="en-GB" altLang="en-US" sz="1100" b="0" i="1" u="none"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R="0" lvl="0" algn="r" defTabSz="914400" rtl="0" eaLnBrk="0" fontAlgn="base" latinLnBrk="0" hangingPunct="0">
              <a:lnSpc>
                <a:spcPct val="100000"/>
              </a:lnSpc>
              <a:spcBef>
                <a:spcPct val="0"/>
              </a:spcBef>
              <a:spcAft>
                <a:spcPct val="0"/>
              </a:spcAft>
              <a:buClrTx/>
              <a:buSzTx/>
              <a:tabLst/>
            </a:pPr>
            <a:endParaRPr lang="en-GB" altLang="en-US" sz="1100" b="0" i="1" u="none"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en-US" altLang="en-US" b="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p:txBody>
      </p:sp>
      <p:pic>
        <p:nvPicPr>
          <p:cNvPr id="1028" name="Picture 4" descr="Home">
            <a:extLst>
              <a:ext uri="{FF2B5EF4-FFF2-40B4-BE49-F238E27FC236}">
                <a16:creationId xmlns:a16="http://schemas.microsoft.com/office/drawing/2014/main" id="{F616EA83-3BE1-404A-9046-B53CDA07DA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63521" y="294791"/>
            <a:ext cx="863173" cy="775057"/>
          </a:xfrm>
          <a:prstGeom prst="rect">
            <a:avLst/>
          </a:prstGeom>
          <a:noFill/>
          <a:extLst>
            <a:ext uri="{909E8E84-426E-40DD-AFC4-6F175D3DCCD1}">
              <a14:hiddenFill xmlns:a14="http://schemas.microsoft.com/office/drawing/2010/main">
                <a:solidFill>
                  <a:srgbClr val="FFFFFF"/>
                </a:solidFill>
              </a14:hiddenFill>
            </a:ext>
          </a:extLst>
        </p:spPr>
      </p:pic>
      <p:sp>
        <p:nvSpPr>
          <p:cNvPr id="18" name="Text Box 6">
            <a:extLst>
              <a:ext uri="{FF2B5EF4-FFF2-40B4-BE49-F238E27FC236}">
                <a16:creationId xmlns:a16="http://schemas.microsoft.com/office/drawing/2014/main" id="{42312879-B70A-4232-A0EA-86BA7D473627}"/>
              </a:ext>
            </a:extLst>
          </p:cNvPr>
          <p:cNvSpPr txBox="1">
            <a:spLocks noChangeArrowheads="1"/>
          </p:cNvSpPr>
          <p:nvPr/>
        </p:nvSpPr>
        <p:spPr bwMode="auto">
          <a:xfrm>
            <a:off x="3629508" y="7046434"/>
            <a:ext cx="2948679" cy="2564773"/>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ct val="0"/>
              </a:spcAft>
            </a:pPr>
            <a:r>
              <a:rPr lang="en-US" altLang="en-US" sz="1600" b="1" u="sng" dirty="0">
                <a:solidFill>
                  <a:srgbClr val="000000"/>
                </a:solidFill>
                <a:cs typeface="Calibri"/>
              </a:rPr>
              <a:t>Personal, Social and Emotional Development</a:t>
            </a:r>
          </a:p>
          <a:p>
            <a:pPr algn="just" defTabSz="914400">
              <a:spcBef>
                <a:spcPct val="0"/>
              </a:spcBef>
              <a:spcAft>
                <a:spcPct val="0"/>
              </a:spcAft>
            </a:pPr>
            <a:r>
              <a:rPr lang="en-US" altLang="en-US" sz="1200" dirty="0">
                <a:latin typeface="Calibri"/>
                <a:ea typeface="Calibri"/>
                <a:cs typeface="Arial"/>
              </a:rPr>
              <a:t>This half term, the children will be learning how to be a good friend. They will be supported in taking turns, sharing and being sensitive towards others' feelings. The children will also be learning about the importance of oral hygiene. They will be talking about their teeth brushing routines and learning why it is important to brush their teeth twice a day. </a:t>
            </a:r>
          </a:p>
        </p:txBody>
      </p:sp>
      <p:pic>
        <p:nvPicPr>
          <p:cNvPr id="2" name="Picture 1" descr="A hand holding a pen&#10;&#10;Description automatically generated">
            <a:extLst>
              <a:ext uri="{FF2B5EF4-FFF2-40B4-BE49-F238E27FC236}">
                <a16:creationId xmlns:a16="http://schemas.microsoft.com/office/drawing/2014/main" id="{A16ED4B4-7258-921A-0CCA-86A0764A13F4}"/>
              </a:ext>
            </a:extLst>
          </p:cNvPr>
          <p:cNvPicPr>
            <a:picLocks noChangeAspect="1"/>
          </p:cNvPicPr>
          <p:nvPr/>
        </p:nvPicPr>
        <p:blipFill>
          <a:blip r:embed="rId3"/>
          <a:stretch>
            <a:fillRect/>
          </a:stretch>
        </p:blipFill>
        <p:spPr>
          <a:xfrm>
            <a:off x="3040812" y="9125847"/>
            <a:ext cx="317534" cy="418078"/>
          </a:xfrm>
          <a:prstGeom prst="rect">
            <a:avLst/>
          </a:prstGeom>
        </p:spPr>
      </p:pic>
      <p:pic>
        <p:nvPicPr>
          <p:cNvPr id="4" name="Picture 3" descr="A group of fish swimming in a coral reef&#10;&#10;Description automatically generated">
            <a:extLst>
              <a:ext uri="{FF2B5EF4-FFF2-40B4-BE49-F238E27FC236}">
                <a16:creationId xmlns:a16="http://schemas.microsoft.com/office/drawing/2014/main" id="{FF40F830-0677-E35B-4956-E7042020C55D}"/>
              </a:ext>
            </a:extLst>
          </p:cNvPr>
          <p:cNvPicPr>
            <a:picLocks noChangeAspect="1"/>
          </p:cNvPicPr>
          <p:nvPr/>
        </p:nvPicPr>
        <p:blipFill>
          <a:blip r:embed="rId4"/>
          <a:stretch>
            <a:fillRect/>
          </a:stretch>
        </p:blipFill>
        <p:spPr>
          <a:xfrm>
            <a:off x="541877" y="6382913"/>
            <a:ext cx="1024397" cy="481291"/>
          </a:xfrm>
          <a:prstGeom prst="rect">
            <a:avLst/>
          </a:prstGeom>
        </p:spPr>
      </p:pic>
      <p:pic>
        <p:nvPicPr>
          <p:cNvPr id="5" name="Picture 4" descr="A red circle and a white square with a black outline&#10;&#10;Description automatically generated">
            <a:extLst>
              <a:ext uri="{FF2B5EF4-FFF2-40B4-BE49-F238E27FC236}">
                <a16:creationId xmlns:a16="http://schemas.microsoft.com/office/drawing/2014/main" id="{7EFC4810-2755-3DAD-1639-3F8F5E129A28}"/>
              </a:ext>
            </a:extLst>
          </p:cNvPr>
          <p:cNvPicPr>
            <a:picLocks noChangeAspect="1"/>
          </p:cNvPicPr>
          <p:nvPr/>
        </p:nvPicPr>
        <p:blipFill>
          <a:blip r:embed="rId5"/>
          <a:stretch>
            <a:fillRect/>
          </a:stretch>
        </p:blipFill>
        <p:spPr>
          <a:xfrm>
            <a:off x="1712287" y="6387680"/>
            <a:ext cx="1490983" cy="465672"/>
          </a:xfrm>
          <a:prstGeom prst="rect">
            <a:avLst/>
          </a:prstGeom>
        </p:spPr>
      </p:pic>
      <p:pic>
        <p:nvPicPr>
          <p:cNvPr id="10" name="Picture 9" descr="A cartoon of a mouth and mouth with a toothbrush&#10;&#10;Description automatically generated">
            <a:extLst>
              <a:ext uri="{FF2B5EF4-FFF2-40B4-BE49-F238E27FC236}">
                <a16:creationId xmlns:a16="http://schemas.microsoft.com/office/drawing/2014/main" id="{F8B6813B-6995-1E9E-9370-EAA1124D13C0}"/>
              </a:ext>
            </a:extLst>
          </p:cNvPr>
          <p:cNvPicPr>
            <a:picLocks noChangeAspect="1"/>
          </p:cNvPicPr>
          <p:nvPr/>
        </p:nvPicPr>
        <p:blipFill>
          <a:blip r:embed="rId6"/>
          <a:stretch>
            <a:fillRect/>
          </a:stretch>
        </p:blipFill>
        <p:spPr>
          <a:xfrm>
            <a:off x="4373578" y="9233896"/>
            <a:ext cx="558884" cy="332721"/>
          </a:xfrm>
          <a:prstGeom prst="rect">
            <a:avLst/>
          </a:prstGeom>
        </p:spPr>
      </p:pic>
      <p:pic>
        <p:nvPicPr>
          <p:cNvPr id="13" name="Picture 12" descr="A close-up of a thumbs-up&#10;&#10;Description automatically generated">
            <a:extLst>
              <a:ext uri="{FF2B5EF4-FFF2-40B4-BE49-F238E27FC236}">
                <a16:creationId xmlns:a16="http://schemas.microsoft.com/office/drawing/2014/main" id="{DD9E816E-0CB6-5922-481D-FBC072FE9310}"/>
              </a:ext>
            </a:extLst>
          </p:cNvPr>
          <p:cNvPicPr>
            <a:picLocks noChangeAspect="1"/>
          </p:cNvPicPr>
          <p:nvPr/>
        </p:nvPicPr>
        <p:blipFill>
          <a:blip r:embed="rId7"/>
          <a:stretch>
            <a:fillRect/>
          </a:stretch>
        </p:blipFill>
        <p:spPr>
          <a:xfrm>
            <a:off x="5165578" y="9044984"/>
            <a:ext cx="499051" cy="483797"/>
          </a:xfrm>
          <a:prstGeom prst="rect">
            <a:avLst/>
          </a:prstGeom>
        </p:spPr>
      </p:pic>
      <p:pic>
        <p:nvPicPr>
          <p:cNvPr id="15" name="Picture 14">
            <a:extLst>
              <a:ext uri="{FF2B5EF4-FFF2-40B4-BE49-F238E27FC236}">
                <a16:creationId xmlns:a16="http://schemas.microsoft.com/office/drawing/2014/main" id="{542EC72D-28AE-429E-B80F-8579F947497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 y="467863"/>
            <a:ext cx="10287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A logo with colorful lines&#10;&#10;AI-generated content may be incorrect.">
            <a:extLst>
              <a:ext uri="{FF2B5EF4-FFF2-40B4-BE49-F238E27FC236}">
                <a16:creationId xmlns:a16="http://schemas.microsoft.com/office/drawing/2014/main" id="{1EADEBC7-E8EF-4D31-B6C1-E0F3534D1A60}"/>
              </a:ext>
            </a:extLst>
          </p:cNvPr>
          <p:cNvPicPr>
            <a:picLocks noChangeAspect="1"/>
          </p:cNvPicPr>
          <p:nvPr/>
        </p:nvPicPr>
        <p:blipFill>
          <a:blip r:embed="rId9"/>
          <a:stretch>
            <a:fillRect/>
          </a:stretch>
        </p:blipFill>
        <p:spPr>
          <a:xfrm>
            <a:off x="1537189" y="3057099"/>
            <a:ext cx="729762" cy="872066"/>
          </a:xfrm>
          <a:prstGeom prst="rect">
            <a:avLst/>
          </a:prstGeom>
        </p:spPr>
      </p:pic>
    </p:spTree>
    <p:extLst>
      <p:ext uri="{BB962C8B-B14F-4D97-AF65-F5344CB8AC3E}">
        <p14:creationId xmlns:p14="http://schemas.microsoft.com/office/powerpoint/2010/main" val="348622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3556205" y="3508256"/>
            <a:ext cx="2973111" cy="28894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Expressive Arts and Design</a:t>
            </a:r>
            <a:endParaRPr lang="en-US" dirty="0">
              <a:cs typeface="Calibri" panose="020F0502020204030204"/>
            </a:endParaRPr>
          </a:p>
          <a:p>
            <a:pPr algn="just" defTabSz="914400">
              <a:spcBef>
                <a:spcPct val="0"/>
              </a:spcBef>
              <a:spcAft>
                <a:spcPct val="0"/>
              </a:spcAft>
            </a:pPr>
            <a:r>
              <a:rPr lang="en-US" altLang="en-US" sz="1200" dirty="0">
                <a:latin typeface="Calibri"/>
                <a:ea typeface="Calibri"/>
                <a:cs typeface="Arial"/>
              </a:rPr>
              <a:t>The children will explore sea creatures, learning to use their imagination to draw them.  They will practice simple drawing techniques, learning how to include more detail in their pictures. They will have the opportunity to explore different materials and media to develop their ideas, as well as building models to represent sea creatures. The children will be encouraged to develop their pretend play further and extend this among a larger group.</a:t>
            </a:r>
          </a:p>
        </p:txBody>
      </p:sp>
      <p:sp>
        <p:nvSpPr>
          <p:cNvPr id="8" name="Text Box 6"/>
          <p:cNvSpPr txBox="1">
            <a:spLocks noChangeArrowheads="1"/>
          </p:cNvSpPr>
          <p:nvPr/>
        </p:nvSpPr>
        <p:spPr bwMode="auto">
          <a:xfrm>
            <a:off x="297069" y="6743770"/>
            <a:ext cx="3080163" cy="2889488"/>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a:ln>
                  <a:noFill/>
                </a:ln>
                <a:solidFill>
                  <a:srgbClr val="000000"/>
                </a:solidFill>
                <a:effectLst/>
                <a:latin typeface="Calibri"/>
                <a:cs typeface="Calibri"/>
              </a:rPr>
              <a:t>Homework</a:t>
            </a:r>
          </a:p>
          <a:p>
            <a:pPr algn="ctr" defTabSz="914400">
              <a:spcBef>
                <a:spcPct val="0"/>
              </a:spcBef>
              <a:spcAft>
                <a:spcPct val="0"/>
              </a:spcAft>
            </a:pPr>
            <a:endParaRPr lang="en-GB" altLang="en-US" sz="1600" b="1" u="sng">
              <a:solidFill>
                <a:srgbClr val="000000"/>
              </a:solidFill>
              <a:latin typeface="Calibri"/>
              <a:ea typeface="Calibri"/>
              <a:cs typeface="Calibri"/>
            </a:endParaRPr>
          </a:p>
          <a:p>
            <a:pPr marL="171450" indent="-171450" algn="just" defTabSz="914400">
              <a:spcBef>
                <a:spcPct val="0"/>
              </a:spcBef>
              <a:spcAft>
                <a:spcPct val="0"/>
              </a:spcAft>
              <a:buFont typeface="Arial,Sans-Serif"/>
              <a:buChar char="•"/>
            </a:pPr>
            <a:r>
              <a:rPr lang="en-GB" sz="1200">
                <a:solidFill>
                  <a:srgbClr val="000000"/>
                </a:solidFill>
                <a:latin typeface="Calibri"/>
                <a:ea typeface="Calibri"/>
                <a:cs typeface="Calibri"/>
              </a:rPr>
              <a:t>Talk to a grown-up about how to stay safe around water.</a:t>
            </a:r>
            <a:endParaRPr lang="en-GB" sz="1200">
              <a:solidFill>
                <a:srgbClr val="000000"/>
              </a:solidFill>
              <a:latin typeface="Calibri" panose="020F0502020204030204" pitchFamily="34" charset="0"/>
              <a:ea typeface="Calibri"/>
              <a:cs typeface="Calibri"/>
            </a:endParaRPr>
          </a:p>
          <a:p>
            <a:pPr marL="171450" indent="-171450" algn="just" defTabSz="914400">
              <a:spcBef>
                <a:spcPct val="0"/>
              </a:spcBef>
              <a:spcAft>
                <a:spcPct val="0"/>
              </a:spcAft>
              <a:buFont typeface="Arial,Sans-Serif"/>
              <a:buChar char="•"/>
            </a:pPr>
            <a:r>
              <a:rPr lang="en-GB" sz="1200">
                <a:ea typeface="Calibri"/>
                <a:cs typeface="Calibri"/>
              </a:rPr>
              <a:t>Explore floating and sinking at bath time.</a:t>
            </a:r>
          </a:p>
          <a:p>
            <a:pPr marL="171450" indent="-171450" algn="just" defTabSz="914400">
              <a:spcBef>
                <a:spcPct val="0"/>
              </a:spcBef>
              <a:spcAft>
                <a:spcPct val="0"/>
              </a:spcAft>
              <a:buFont typeface="Arial,Sans-Serif"/>
              <a:buChar char="•"/>
            </a:pPr>
            <a:r>
              <a:rPr lang="en-GB" sz="1200">
                <a:ea typeface="Calibri"/>
                <a:cs typeface="Calibri"/>
              </a:rPr>
              <a:t>Please upload photos or videos of your experiences visiting the seaside or an aquarium for us to share with the children via Tapestry. </a:t>
            </a:r>
          </a:p>
          <a:p>
            <a:pPr marL="171450" indent="-171450" algn="just" defTabSz="914400">
              <a:spcBef>
                <a:spcPct val="0"/>
              </a:spcBef>
              <a:spcAft>
                <a:spcPct val="0"/>
              </a:spcAft>
              <a:buFont typeface="Arial,Sans-Serif"/>
              <a:buChar char="•"/>
            </a:pPr>
            <a:r>
              <a:rPr lang="en-GB" sz="1200">
                <a:latin typeface="Calibri"/>
                <a:ea typeface="Calibri"/>
                <a:cs typeface="Calibri"/>
              </a:rPr>
              <a:t>Can you make a model of a seaside creature using cardboard boxes, tubes and plastic containers?</a:t>
            </a:r>
            <a:endParaRPr lang="en-GB" sz="1200">
              <a:latin typeface="Calibri" panose="020F0502020204030204" pitchFamily="34" charset="0"/>
              <a:ea typeface="Calibri" panose="020F0502020204030204" pitchFamily="34" charset="0"/>
              <a:cs typeface="Calibri"/>
            </a:endParaRPr>
          </a:p>
          <a:p>
            <a:pPr marL="171450" indent="-171450" algn="just" defTabSz="914400">
              <a:spcBef>
                <a:spcPct val="0"/>
              </a:spcBef>
              <a:spcAft>
                <a:spcPct val="0"/>
              </a:spcAft>
              <a:buFont typeface="Arial,Sans-Serif"/>
              <a:buChar char="•"/>
            </a:pPr>
            <a:r>
              <a:rPr lang="en-GB" sz="1200">
                <a:solidFill>
                  <a:srgbClr val="000000"/>
                </a:solidFill>
                <a:latin typeface="Calibri"/>
                <a:ea typeface="Calibri"/>
                <a:cs typeface="Calibri"/>
              </a:rPr>
              <a:t>Tell an adult about your favourite sea creature. Can you draw a picture? What colours would you use? </a:t>
            </a:r>
            <a:endParaRPr lang="en-GB" sz="1200">
              <a:solidFill>
                <a:srgbClr val="000000"/>
              </a:solidFill>
              <a:latin typeface="Calibri" panose="020F0502020204030204" pitchFamily="34" charset="0"/>
              <a:ea typeface="Calibri" panose="020F0502020204030204" pitchFamily="34" charset="0"/>
              <a:cs typeface="Calibri"/>
            </a:endParaRPr>
          </a:p>
          <a:p>
            <a:pPr marL="171450" indent="-171450" algn="just" defTabSz="914400">
              <a:spcBef>
                <a:spcPct val="0"/>
              </a:spcBef>
              <a:spcAft>
                <a:spcPct val="0"/>
              </a:spcAft>
              <a:buFont typeface="Arial,Sans-Serif"/>
              <a:buChar char="•"/>
            </a:pPr>
            <a:endParaRPr lang="en-GB" sz="1200">
              <a:solidFill>
                <a:srgbClr val="000000"/>
              </a:solidFill>
              <a:latin typeface="Calibri" panose="020F0502020204030204" pitchFamily="34" charset="0"/>
              <a:ea typeface="Calibri" panose="020F0502020204030204" pitchFamily="34" charset="0"/>
              <a:cs typeface="Calibri"/>
            </a:endParaRPr>
          </a:p>
          <a:p>
            <a:pPr marL="171450" indent="-171450" algn="just" defTabSz="914400">
              <a:spcBef>
                <a:spcPct val="0"/>
              </a:spcBef>
              <a:spcAft>
                <a:spcPct val="0"/>
              </a:spcAft>
              <a:buFont typeface="Arial,Sans-Serif"/>
              <a:buChar char="•"/>
            </a:pPr>
            <a:endParaRPr lang="en-GB" sz="1200">
              <a:solidFill>
                <a:srgbClr val="000000"/>
              </a:solidFill>
              <a:latin typeface="Calibri" panose="020F0502020204030204" pitchFamily="34" charset="0"/>
              <a:ea typeface="Calibri" panose="020F0502020204030204" pitchFamily="34" charset="0"/>
              <a:cs typeface="Calibri"/>
            </a:endParaRPr>
          </a:p>
          <a:p>
            <a:pPr algn="ctr" defTabSz="914400"/>
            <a:endParaRPr lang="en-GB">
              <a:solidFill>
                <a:srgbClr val="000000"/>
              </a:solidFill>
              <a:latin typeface="Calibri" panose="020F0502020204030204" pitchFamily="34" charset="0"/>
              <a:ea typeface="Calibri" panose="020F0502020204030204" pitchFamily="34" charset="0"/>
              <a:cs typeface="Calibri"/>
            </a:endParaRPr>
          </a:p>
          <a:p>
            <a:pPr algn="ctr" defTabSz="914400">
              <a:spcBef>
                <a:spcPct val="0"/>
              </a:spcBef>
              <a:spcAft>
                <a:spcPct val="0"/>
              </a:spcAft>
            </a:pPr>
            <a:endParaRPr lang="en-GB" altLang="en-US" sz="1600" b="1" u="sng">
              <a:solidFill>
                <a:srgbClr val="000000"/>
              </a:solidFill>
              <a:latin typeface="Calibri" panose="020F0502020204030204" pitchFamily="34" charset="0"/>
              <a:ea typeface="Calibri" panose="020F0502020204030204" pitchFamily="34" charset="0"/>
              <a:cs typeface="Calibri"/>
            </a:endParaRPr>
          </a:p>
          <a:p>
            <a:pPr algn="ctr" defTabSz="914400">
              <a:spcBef>
                <a:spcPct val="0"/>
              </a:spcBef>
              <a:spcAft>
                <a:spcPct val="0"/>
              </a:spcAft>
            </a:pPr>
            <a:endParaRPr lang="en-GB" altLang="en-US" sz="1600" b="1" u="sng">
              <a:solidFill>
                <a:srgbClr val="000000"/>
              </a:solidFill>
              <a:latin typeface="Calibri" panose="020F0502020204030204" pitchFamily="34" charset="0"/>
              <a:ea typeface="Calibri" panose="020F0502020204030204" pitchFamily="34" charset="0"/>
              <a:cs typeface="Calibri"/>
            </a:endParaRPr>
          </a:p>
        </p:txBody>
      </p:sp>
      <p:sp>
        <p:nvSpPr>
          <p:cNvPr id="9" name="Text Box 7"/>
          <p:cNvSpPr txBox="1">
            <a:spLocks noChangeArrowheads="1"/>
          </p:cNvSpPr>
          <p:nvPr/>
        </p:nvSpPr>
        <p:spPr bwMode="auto">
          <a:xfrm>
            <a:off x="3556207" y="6743771"/>
            <a:ext cx="2973111" cy="2889488"/>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kumimoji="0" lang="en-GB" altLang="en-US" sz="1600" b="1" i="0" u="sng" strike="noStrike" cap="none" normalizeH="0" baseline="0">
                <a:ln>
                  <a:noFill/>
                </a:ln>
                <a:solidFill>
                  <a:srgbClr val="000000"/>
                </a:solidFill>
                <a:effectLst/>
              </a:rPr>
              <a:t>Suggested books for reading</a:t>
            </a:r>
            <a:endParaRPr lang="en-US"/>
          </a:p>
          <a:p>
            <a:pPr defTabSz="914400">
              <a:spcBef>
                <a:spcPct val="0"/>
              </a:spcBef>
              <a:spcAft>
                <a:spcPct val="0"/>
              </a:spcAft>
            </a:pPr>
            <a:endParaRPr lang="en-US">
              <a:cs typeface="Calibri"/>
            </a:endParaRPr>
          </a:p>
        </p:txBody>
      </p:sp>
      <p:sp>
        <p:nvSpPr>
          <p:cNvPr id="10" name="Text Box 8"/>
          <p:cNvSpPr txBox="1">
            <a:spLocks noChangeArrowheads="1"/>
          </p:cNvSpPr>
          <p:nvPr/>
        </p:nvSpPr>
        <p:spPr bwMode="auto">
          <a:xfrm>
            <a:off x="304212" y="3508256"/>
            <a:ext cx="3094451" cy="28894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Understanding the World</a:t>
            </a:r>
          </a:p>
          <a:p>
            <a:pPr algn="just" defTabSz="914400"/>
            <a:r>
              <a:rPr lang="en-GB" sz="1200" dirty="0">
                <a:solidFill>
                  <a:srgbClr val="000000"/>
                </a:solidFill>
                <a:latin typeface="Calibri"/>
                <a:ea typeface="Calibri"/>
                <a:cs typeface="Calibri"/>
              </a:rPr>
              <a:t>The children will be exploring their natural world through their core books and learn about sea animals and their natural environment. Their non-fiction texts will help the children revisit previous learning about caring and respecting our natural world and link this to developing their understanding of different features and countries. The children will develop their understanding of different animals and sort them into their environment, such as land and sea. The children will explore the season summer and begin to describe differences in weather. </a:t>
            </a:r>
          </a:p>
          <a:p>
            <a:pPr algn="ctr" defTabSz="914400">
              <a:spcBef>
                <a:spcPct val="0"/>
              </a:spcBef>
              <a:spcAft>
                <a:spcPct val="0"/>
              </a:spcAft>
            </a:pPr>
            <a:endParaRPr lang="en-GB" altLang="en-US" sz="1600" b="1" u="sng" dirty="0">
              <a:solidFill>
                <a:srgbClr val="000000"/>
              </a:solidFill>
              <a:latin typeface="Calibri"/>
              <a:ea typeface="Calibri"/>
              <a:cs typeface="Calibri"/>
            </a:endParaRPr>
          </a:p>
        </p:txBody>
      </p:sp>
      <p:sp>
        <p:nvSpPr>
          <p:cNvPr id="11" name="Text Box 9"/>
          <p:cNvSpPr txBox="1">
            <a:spLocks noChangeArrowheads="1"/>
          </p:cNvSpPr>
          <p:nvPr/>
        </p:nvSpPr>
        <p:spPr bwMode="auto">
          <a:xfrm>
            <a:off x="3556204" y="272742"/>
            <a:ext cx="2973111" cy="2889485"/>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dirty="0">
                <a:solidFill>
                  <a:srgbClr val="000000"/>
                </a:solidFill>
                <a:latin typeface="Calibri"/>
                <a:cs typeface="Calibri"/>
              </a:rPr>
              <a:t>Mathematics</a:t>
            </a:r>
          </a:p>
          <a:p>
            <a:pPr algn="just" defTabSz="914400">
              <a:spcBef>
                <a:spcPct val="0"/>
              </a:spcBef>
              <a:spcAft>
                <a:spcPct val="0"/>
              </a:spcAft>
            </a:pPr>
            <a:r>
              <a:rPr lang="en-GB" altLang="en-US" sz="1200" dirty="0">
                <a:solidFill>
                  <a:srgbClr val="000000"/>
                </a:solidFill>
                <a:latin typeface="Calibri"/>
                <a:ea typeface="Calibri"/>
                <a:cs typeface="Calibri"/>
              </a:rPr>
              <a:t>In our final half term, the children will be consolidating lots of the learning from throughout the year. They will revisit 2D and 3D shapes, copy and follow simple patterns, count out groups of objects and find the matching numerals. They will be thinking about number order and using the words </a:t>
            </a:r>
            <a:r>
              <a:rPr lang="en-GB" altLang="en-US" sz="1200" i="1" dirty="0">
                <a:solidFill>
                  <a:srgbClr val="000000"/>
                </a:solidFill>
                <a:latin typeface="Calibri"/>
                <a:ea typeface="Calibri"/>
                <a:cs typeface="Calibri"/>
              </a:rPr>
              <a:t>before </a:t>
            </a:r>
            <a:r>
              <a:rPr lang="en-GB" altLang="en-US" sz="1200" dirty="0">
                <a:solidFill>
                  <a:srgbClr val="000000"/>
                </a:solidFill>
                <a:latin typeface="Calibri"/>
                <a:ea typeface="Calibri"/>
                <a:cs typeface="Calibri"/>
              </a:rPr>
              <a:t>and </a:t>
            </a:r>
            <a:r>
              <a:rPr lang="en-GB" altLang="en-US" sz="1200" i="1" dirty="0">
                <a:solidFill>
                  <a:srgbClr val="000000"/>
                </a:solidFill>
                <a:latin typeface="Calibri"/>
                <a:ea typeface="Calibri"/>
                <a:cs typeface="Calibri"/>
              </a:rPr>
              <a:t>after</a:t>
            </a:r>
            <a:r>
              <a:rPr lang="en-GB" altLang="en-US" sz="1200" dirty="0">
                <a:solidFill>
                  <a:srgbClr val="000000"/>
                </a:solidFill>
                <a:latin typeface="Calibri"/>
                <a:ea typeface="Calibri"/>
                <a:cs typeface="Calibri"/>
              </a:rPr>
              <a:t>. When thinking about the composition of number, they will sort dominoes by how many spots are shown and will also e</a:t>
            </a:r>
            <a:r>
              <a:rPr lang="en-GB" sz="1200" dirty="0">
                <a:solidFill>
                  <a:srgbClr val="000000"/>
                </a:solidFill>
                <a:latin typeface="Calibri"/>
                <a:ea typeface="Calibri"/>
                <a:cs typeface="Calibri"/>
              </a:rPr>
              <a:t>xplore the different ways that 3, 4 or 5 items can be shared between two people. </a:t>
            </a:r>
            <a:r>
              <a:rPr lang="en-GB" altLang="en-US" sz="1200" dirty="0">
                <a:solidFill>
                  <a:srgbClr val="000000"/>
                </a:solidFill>
                <a:latin typeface="Calibri"/>
                <a:ea typeface="Calibri"/>
                <a:cs typeface="Calibri"/>
              </a:rPr>
              <a:t> </a:t>
            </a:r>
          </a:p>
          <a:p>
            <a:pPr algn="ctr" defTabSz="914400">
              <a:spcBef>
                <a:spcPct val="0"/>
              </a:spcBef>
              <a:spcAft>
                <a:spcPct val="0"/>
              </a:spcAft>
            </a:pPr>
            <a:endParaRPr lang="en-GB" altLang="en-US" sz="1200" dirty="0">
              <a:ea typeface="Calibri"/>
              <a:cs typeface="Calibri"/>
            </a:endParaRPr>
          </a:p>
        </p:txBody>
      </p:sp>
      <p:sp>
        <p:nvSpPr>
          <p:cNvPr id="12" name="Text Box 10"/>
          <p:cNvSpPr txBox="1">
            <a:spLocks noChangeArrowheads="1"/>
          </p:cNvSpPr>
          <p:nvPr/>
        </p:nvSpPr>
        <p:spPr bwMode="auto">
          <a:xfrm>
            <a:off x="311357" y="272741"/>
            <a:ext cx="3080163" cy="288948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a:cs typeface="Calibri"/>
              </a:rPr>
              <a:t>Literacy</a:t>
            </a:r>
          </a:p>
          <a:p>
            <a:pPr algn="just" defTabSz="914400">
              <a:spcBef>
                <a:spcPct val="0"/>
              </a:spcBef>
              <a:spcAft>
                <a:spcPct val="0"/>
              </a:spcAft>
            </a:pPr>
            <a:r>
              <a:rPr lang="en-GB" sz="1200" dirty="0">
                <a:latin typeface="Calibri"/>
                <a:ea typeface="Calibri"/>
                <a:cs typeface="Calibri"/>
              </a:rPr>
              <a:t>This half term, the children will continue to develop early literacy skills through the core texts 'The Rainbow Fish’, ‘The Three Little Fish and the Big Bad Shark’ and 'Super Duper You'.  They will use new vocabulary to develop storytelling through play. Through early phonics sessions, they will increase their awareness of words that rhyme and learn to produce rhyming words.  The older children will continue to explore phonemes (sounds) and learn how these phonemes are linked to graphemes (letters).  </a:t>
            </a:r>
            <a:endParaRPr lang="en-GB" sz="1200" dirty="0">
              <a:ea typeface="Calibri" panose="020F0502020204030204"/>
              <a:cs typeface="Calibri" panose="020F0502020204030204"/>
            </a:endParaRPr>
          </a:p>
        </p:txBody>
      </p:sp>
      <p:pic>
        <p:nvPicPr>
          <p:cNvPr id="2" name="Picture 1" descr="A book cover with sea animals&#10;&#10;Description automatically generated">
            <a:extLst>
              <a:ext uri="{FF2B5EF4-FFF2-40B4-BE49-F238E27FC236}">
                <a16:creationId xmlns:a16="http://schemas.microsoft.com/office/drawing/2014/main" id="{84543DB1-845B-2156-0D33-43A853A1FBF4}"/>
              </a:ext>
            </a:extLst>
          </p:cNvPr>
          <p:cNvPicPr>
            <a:picLocks noChangeAspect="1"/>
          </p:cNvPicPr>
          <p:nvPr/>
        </p:nvPicPr>
        <p:blipFill>
          <a:blip r:embed="rId2"/>
          <a:stretch>
            <a:fillRect/>
          </a:stretch>
        </p:blipFill>
        <p:spPr>
          <a:xfrm>
            <a:off x="1625901" y="6019293"/>
            <a:ext cx="366006" cy="361442"/>
          </a:xfrm>
          <a:prstGeom prst="rect">
            <a:avLst/>
          </a:prstGeom>
        </p:spPr>
      </p:pic>
      <p:pic>
        <p:nvPicPr>
          <p:cNvPr id="3" name="Picture 2">
            <a:extLst>
              <a:ext uri="{FF2B5EF4-FFF2-40B4-BE49-F238E27FC236}">
                <a16:creationId xmlns:a16="http://schemas.microsoft.com/office/drawing/2014/main" id="{28CF2F38-FF64-8D42-A4E2-CA09053FB48D}"/>
              </a:ext>
            </a:extLst>
          </p:cNvPr>
          <p:cNvPicPr>
            <a:picLocks noChangeAspect="1"/>
          </p:cNvPicPr>
          <p:nvPr/>
        </p:nvPicPr>
        <p:blipFill>
          <a:blip r:embed="rId3"/>
          <a:stretch>
            <a:fillRect/>
          </a:stretch>
        </p:blipFill>
        <p:spPr>
          <a:xfrm>
            <a:off x="2029918" y="5998556"/>
            <a:ext cx="877884" cy="381467"/>
          </a:xfrm>
          <a:prstGeom prst="rect">
            <a:avLst/>
          </a:prstGeom>
        </p:spPr>
      </p:pic>
      <p:pic>
        <p:nvPicPr>
          <p:cNvPr id="4" name="Picture 3" descr="A group of fish swimming in the water&#10;&#10;Description automatically generated">
            <a:extLst>
              <a:ext uri="{FF2B5EF4-FFF2-40B4-BE49-F238E27FC236}">
                <a16:creationId xmlns:a16="http://schemas.microsoft.com/office/drawing/2014/main" id="{06689B63-528C-6A3D-9B60-83D3A5CF3140}"/>
              </a:ext>
            </a:extLst>
          </p:cNvPr>
          <p:cNvPicPr>
            <a:picLocks noChangeAspect="1"/>
          </p:cNvPicPr>
          <p:nvPr/>
        </p:nvPicPr>
        <p:blipFill>
          <a:blip r:embed="rId4"/>
          <a:stretch>
            <a:fillRect/>
          </a:stretch>
        </p:blipFill>
        <p:spPr>
          <a:xfrm>
            <a:off x="497476" y="6804893"/>
            <a:ext cx="713444" cy="395988"/>
          </a:xfrm>
          <a:prstGeom prst="rect">
            <a:avLst/>
          </a:prstGeom>
        </p:spPr>
      </p:pic>
      <p:pic>
        <p:nvPicPr>
          <p:cNvPr id="5" name="Picture 4" descr="A turtle swimming in the water&#10;&#10;Description automatically generated">
            <a:extLst>
              <a:ext uri="{FF2B5EF4-FFF2-40B4-BE49-F238E27FC236}">
                <a16:creationId xmlns:a16="http://schemas.microsoft.com/office/drawing/2014/main" id="{C8F507A8-5F5B-AEF4-33D2-DFCE92C7A744}"/>
              </a:ext>
            </a:extLst>
          </p:cNvPr>
          <p:cNvPicPr>
            <a:picLocks noChangeAspect="1"/>
          </p:cNvPicPr>
          <p:nvPr/>
        </p:nvPicPr>
        <p:blipFill>
          <a:blip r:embed="rId5"/>
          <a:stretch>
            <a:fillRect/>
          </a:stretch>
        </p:blipFill>
        <p:spPr>
          <a:xfrm>
            <a:off x="2526456" y="6820253"/>
            <a:ext cx="716836" cy="393817"/>
          </a:xfrm>
          <a:prstGeom prst="rect">
            <a:avLst/>
          </a:prstGeom>
        </p:spPr>
      </p:pic>
      <p:pic>
        <p:nvPicPr>
          <p:cNvPr id="6" name="Picture 5" descr="A blue cartoon character on a blue cover&#10;&#10;Description automatically generated">
            <a:extLst>
              <a:ext uri="{FF2B5EF4-FFF2-40B4-BE49-F238E27FC236}">
                <a16:creationId xmlns:a16="http://schemas.microsoft.com/office/drawing/2014/main" id="{081106E0-FFAD-6752-6787-87A2ECEA5CE7}"/>
              </a:ext>
            </a:extLst>
          </p:cNvPr>
          <p:cNvPicPr>
            <a:picLocks noChangeAspect="1"/>
          </p:cNvPicPr>
          <p:nvPr/>
        </p:nvPicPr>
        <p:blipFill>
          <a:blip r:embed="rId6"/>
          <a:stretch>
            <a:fillRect/>
          </a:stretch>
        </p:blipFill>
        <p:spPr>
          <a:xfrm>
            <a:off x="3874824" y="7098444"/>
            <a:ext cx="929456" cy="919038"/>
          </a:xfrm>
          <a:prstGeom prst="rect">
            <a:avLst/>
          </a:prstGeom>
        </p:spPr>
      </p:pic>
      <p:pic>
        <p:nvPicPr>
          <p:cNvPr id="13" name="Picture 12" descr="A book cover with a whale and a whale&#10;&#10;Description automatically generated">
            <a:extLst>
              <a:ext uri="{FF2B5EF4-FFF2-40B4-BE49-F238E27FC236}">
                <a16:creationId xmlns:a16="http://schemas.microsoft.com/office/drawing/2014/main" id="{F288D28A-707A-F42B-81AD-2785EAC39EF2}"/>
              </a:ext>
            </a:extLst>
          </p:cNvPr>
          <p:cNvPicPr>
            <a:picLocks noChangeAspect="1"/>
          </p:cNvPicPr>
          <p:nvPr/>
        </p:nvPicPr>
        <p:blipFill>
          <a:blip r:embed="rId7"/>
          <a:stretch>
            <a:fillRect/>
          </a:stretch>
        </p:blipFill>
        <p:spPr>
          <a:xfrm>
            <a:off x="5141673" y="7084184"/>
            <a:ext cx="938936" cy="933285"/>
          </a:xfrm>
          <a:prstGeom prst="rect">
            <a:avLst/>
          </a:prstGeom>
        </p:spPr>
      </p:pic>
      <p:pic>
        <p:nvPicPr>
          <p:cNvPr id="14" name="Picture 13" descr="A cover of a book&#10;&#10;Description automatically generated">
            <a:extLst>
              <a:ext uri="{FF2B5EF4-FFF2-40B4-BE49-F238E27FC236}">
                <a16:creationId xmlns:a16="http://schemas.microsoft.com/office/drawing/2014/main" id="{0C065B92-0101-4155-F2DF-A8D26B4FFE23}"/>
              </a:ext>
            </a:extLst>
          </p:cNvPr>
          <p:cNvPicPr>
            <a:picLocks noChangeAspect="1"/>
          </p:cNvPicPr>
          <p:nvPr/>
        </p:nvPicPr>
        <p:blipFill>
          <a:blip r:embed="rId8"/>
          <a:stretch>
            <a:fillRect/>
          </a:stretch>
        </p:blipFill>
        <p:spPr>
          <a:xfrm>
            <a:off x="3874949" y="8188069"/>
            <a:ext cx="929209" cy="1080689"/>
          </a:xfrm>
          <a:prstGeom prst="rect">
            <a:avLst/>
          </a:prstGeom>
        </p:spPr>
      </p:pic>
      <p:pic>
        <p:nvPicPr>
          <p:cNvPr id="15" name="Picture 14" descr="A book cover with a cartoon fish&#10;&#10;Description automatically generated">
            <a:extLst>
              <a:ext uri="{FF2B5EF4-FFF2-40B4-BE49-F238E27FC236}">
                <a16:creationId xmlns:a16="http://schemas.microsoft.com/office/drawing/2014/main" id="{FD867977-ECF1-C2C1-55E5-68363A01385A}"/>
              </a:ext>
            </a:extLst>
          </p:cNvPr>
          <p:cNvPicPr>
            <a:picLocks noChangeAspect="1"/>
          </p:cNvPicPr>
          <p:nvPr/>
        </p:nvPicPr>
        <p:blipFill>
          <a:blip r:embed="rId9"/>
          <a:stretch>
            <a:fillRect/>
          </a:stretch>
        </p:blipFill>
        <p:spPr>
          <a:xfrm>
            <a:off x="5141300" y="8192351"/>
            <a:ext cx="939678" cy="1072125"/>
          </a:xfrm>
          <a:prstGeom prst="rect">
            <a:avLst/>
          </a:prstGeom>
        </p:spPr>
      </p:pic>
      <p:pic>
        <p:nvPicPr>
          <p:cNvPr id="16" name="Picture 15" descr="A drawing of a person and a house&#10;&#10;Description automatically generated">
            <a:extLst>
              <a:ext uri="{FF2B5EF4-FFF2-40B4-BE49-F238E27FC236}">
                <a16:creationId xmlns:a16="http://schemas.microsoft.com/office/drawing/2014/main" id="{87FB2E3F-5B6C-0C73-2F98-C3E45C4C466B}"/>
              </a:ext>
            </a:extLst>
          </p:cNvPr>
          <p:cNvPicPr>
            <a:picLocks noChangeAspect="1"/>
          </p:cNvPicPr>
          <p:nvPr/>
        </p:nvPicPr>
        <p:blipFill>
          <a:blip r:embed="rId10"/>
          <a:stretch>
            <a:fillRect/>
          </a:stretch>
        </p:blipFill>
        <p:spPr>
          <a:xfrm>
            <a:off x="5613991" y="5671320"/>
            <a:ext cx="805956" cy="709415"/>
          </a:xfrm>
          <a:prstGeom prst="rect">
            <a:avLst/>
          </a:prstGeom>
        </p:spPr>
      </p:pic>
      <p:pic>
        <p:nvPicPr>
          <p:cNvPr id="17" name="Picture 16" descr="A cartoon of a person&#10;&#10;Description automatically generated">
            <a:extLst>
              <a:ext uri="{FF2B5EF4-FFF2-40B4-BE49-F238E27FC236}">
                <a16:creationId xmlns:a16="http://schemas.microsoft.com/office/drawing/2014/main" id="{B9C7DBC4-868A-96DA-A215-9184D6FD6994}"/>
              </a:ext>
            </a:extLst>
          </p:cNvPr>
          <p:cNvPicPr>
            <a:picLocks noChangeAspect="1"/>
          </p:cNvPicPr>
          <p:nvPr/>
        </p:nvPicPr>
        <p:blipFill>
          <a:blip r:embed="rId11"/>
          <a:stretch>
            <a:fillRect/>
          </a:stretch>
        </p:blipFill>
        <p:spPr>
          <a:xfrm>
            <a:off x="2942114" y="2590427"/>
            <a:ext cx="234246" cy="448765"/>
          </a:xfrm>
          <a:prstGeom prst="rect">
            <a:avLst/>
          </a:prstGeom>
        </p:spPr>
      </p:pic>
      <p:pic>
        <p:nvPicPr>
          <p:cNvPr id="19" name="Picture 18" descr="A group of dominoes with black dots&#10;&#10;Description automatically generated">
            <a:extLst>
              <a:ext uri="{FF2B5EF4-FFF2-40B4-BE49-F238E27FC236}">
                <a16:creationId xmlns:a16="http://schemas.microsoft.com/office/drawing/2014/main" id="{1395E95E-DB90-1C72-E810-D044DE9C856A}"/>
              </a:ext>
            </a:extLst>
          </p:cNvPr>
          <p:cNvPicPr>
            <a:picLocks noChangeAspect="1"/>
          </p:cNvPicPr>
          <p:nvPr/>
        </p:nvPicPr>
        <p:blipFill>
          <a:blip r:embed="rId12"/>
          <a:stretch>
            <a:fillRect/>
          </a:stretch>
        </p:blipFill>
        <p:spPr>
          <a:xfrm>
            <a:off x="5536682" y="2790243"/>
            <a:ext cx="676142" cy="332510"/>
          </a:xfrm>
          <a:prstGeom prst="rect">
            <a:avLst/>
          </a:prstGeom>
        </p:spPr>
      </p:pic>
      <p:pic>
        <p:nvPicPr>
          <p:cNvPr id="20" name="Picture 19" descr="A group of colorful shapes&#10;&#10;Description automatically generated">
            <a:extLst>
              <a:ext uri="{FF2B5EF4-FFF2-40B4-BE49-F238E27FC236}">
                <a16:creationId xmlns:a16="http://schemas.microsoft.com/office/drawing/2014/main" id="{098AD75C-8B19-51A5-ED21-3ACD2817C5FD}"/>
              </a:ext>
            </a:extLst>
          </p:cNvPr>
          <p:cNvPicPr>
            <a:picLocks noChangeAspect="1"/>
          </p:cNvPicPr>
          <p:nvPr/>
        </p:nvPicPr>
        <p:blipFill>
          <a:blip r:embed="rId13"/>
          <a:stretch>
            <a:fillRect/>
          </a:stretch>
        </p:blipFill>
        <p:spPr>
          <a:xfrm>
            <a:off x="4702513" y="2812279"/>
            <a:ext cx="425217" cy="322270"/>
          </a:xfrm>
          <a:prstGeom prst="rect">
            <a:avLst/>
          </a:prstGeom>
        </p:spPr>
      </p:pic>
      <p:pic>
        <p:nvPicPr>
          <p:cNvPr id="21" name="Picture 20" descr="A finger pointing to red circles&#10;&#10;Description automatically generated">
            <a:extLst>
              <a:ext uri="{FF2B5EF4-FFF2-40B4-BE49-F238E27FC236}">
                <a16:creationId xmlns:a16="http://schemas.microsoft.com/office/drawing/2014/main" id="{7457256B-5CE6-A61F-F15B-2170D7927097}"/>
              </a:ext>
            </a:extLst>
          </p:cNvPr>
          <p:cNvPicPr>
            <a:picLocks noChangeAspect="1"/>
          </p:cNvPicPr>
          <p:nvPr/>
        </p:nvPicPr>
        <p:blipFill>
          <a:blip r:embed="rId14"/>
          <a:stretch>
            <a:fillRect/>
          </a:stretch>
        </p:blipFill>
        <p:spPr>
          <a:xfrm>
            <a:off x="3871192" y="2852893"/>
            <a:ext cx="352234" cy="292371"/>
          </a:xfrm>
          <a:prstGeom prst="rect">
            <a:avLst/>
          </a:prstGeom>
        </p:spPr>
      </p:pic>
      <p:pic>
        <p:nvPicPr>
          <p:cNvPr id="22" name="Picture 21">
            <a:extLst>
              <a:ext uri="{FF2B5EF4-FFF2-40B4-BE49-F238E27FC236}">
                <a16:creationId xmlns:a16="http://schemas.microsoft.com/office/drawing/2014/main" id="{4A37157B-171D-5365-ED83-48D9BD76E78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63027" y="2666519"/>
            <a:ext cx="304381" cy="440453"/>
          </a:xfrm>
          <a:prstGeom prst="rect">
            <a:avLst/>
          </a:prstGeom>
        </p:spPr>
      </p:pic>
      <p:pic>
        <p:nvPicPr>
          <p:cNvPr id="23" name="Picture 22">
            <a:extLst>
              <a:ext uri="{FF2B5EF4-FFF2-40B4-BE49-F238E27FC236}">
                <a16:creationId xmlns:a16="http://schemas.microsoft.com/office/drawing/2014/main" id="{7A9068DF-4BAE-818D-8738-0400AC78A8C2}"/>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712718" y="2590427"/>
            <a:ext cx="634401" cy="513232"/>
          </a:xfrm>
          <a:prstGeom prst="rect">
            <a:avLst/>
          </a:prstGeom>
        </p:spPr>
      </p:pic>
    </p:spTree>
    <p:extLst>
      <p:ext uri="{BB962C8B-B14F-4D97-AF65-F5344CB8AC3E}">
        <p14:creationId xmlns:p14="http://schemas.microsoft.com/office/powerpoint/2010/main" val="24610379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EAEBD5A9F1F24EA4B706A93F496663" ma:contentTypeVersion="13" ma:contentTypeDescription="Create a new document." ma:contentTypeScope="" ma:versionID="9d7e734a448f888f161bb34cb5e715ac">
  <xsd:schema xmlns:xsd="http://www.w3.org/2001/XMLSchema" xmlns:xs="http://www.w3.org/2001/XMLSchema" xmlns:p="http://schemas.microsoft.com/office/2006/metadata/properties" xmlns:ns2="874e889e-6143-427f-861a-68f97f07be53" xmlns:ns3="cac48d98-c999-4eb6-b102-8f6f3bbb3bd5" targetNamespace="http://schemas.microsoft.com/office/2006/metadata/properties" ma:root="true" ma:fieldsID="74d9f4fadd3454f93e602e0c8bec3344" ns2:_="" ns3:_="">
    <xsd:import namespace="874e889e-6143-427f-861a-68f97f07be53"/>
    <xsd:import namespace="cac48d98-c999-4eb6-b102-8f6f3bbb3b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4e889e-6143-427f-861a-68f97f07be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3656f60-27ea-4f4c-865c-e98f0fe40ea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c48d98-c999-4eb6-b102-8f6f3bbb3bd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571e8da-db13-4c63-b429-106e3add7984}" ma:internalName="TaxCatchAll" ma:showField="CatchAllData" ma:web="cac48d98-c999-4eb6-b102-8f6f3bbb3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4e889e-6143-427f-861a-68f97f07be53">
      <Terms xmlns="http://schemas.microsoft.com/office/infopath/2007/PartnerControls"/>
    </lcf76f155ced4ddcb4097134ff3c332f>
    <TaxCatchAll xmlns="cac48d98-c999-4eb6-b102-8f6f3bbb3bd5" xsi:nil="true"/>
  </documentManagement>
</p:properties>
</file>

<file path=customXml/itemProps1.xml><?xml version="1.0" encoding="utf-8"?>
<ds:datastoreItem xmlns:ds="http://schemas.openxmlformats.org/officeDocument/2006/customXml" ds:itemID="{08B0E9FC-B923-4F94-8798-EF39B44A73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4e889e-6143-427f-861a-68f97f07be53"/>
    <ds:schemaRef ds:uri="cac48d98-c999-4eb6-b102-8f6f3bbb3b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88D3E1-DB36-46BC-946C-9EC15E59858E}">
  <ds:schemaRefs>
    <ds:schemaRef ds:uri="http://schemas.microsoft.com/sharepoint/v3/contenttype/forms"/>
  </ds:schemaRefs>
</ds:datastoreItem>
</file>

<file path=customXml/itemProps3.xml><?xml version="1.0" encoding="utf-8"?>
<ds:datastoreItem xmlns:ds="http://schemas.openxmlformats.org/officeDocument/2006/customXml" ds:itemID="{5F6D455D-052B-49D8-921E-8481E3F7D9CC}">
  <ds:schemaRefs>
    <ds:schemaRef ds:uri="874e889e-6143-427f-861a-68f97f07be53"/>
    <ds:schemaRef ds:uri="http://schemas.microsoft.com/office/2006/metadata/properties"/>
    <ds:schemaRef ds:uri="http://schemas.microsoft.com/office/2006/documentManagement/types"/>
    <ds:schemaRef ds:uri="cac48d98-c999-4eb6-b102-8f6f3bbb3bd5"/>
    <ds:schemaRef ds:uri="http://www.w3.org/XML/1998/namespace"/>
    <ds:schemaRef ds:uri="http://purl.org/dc/elements/1.1/"/>
    <ds:schemaRef ds:uri="http://purl.org/dc/dcmitype/"/>
    <ds:schemaRef ds:uri="http://purl.org/dc/term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72</TotalTime>
  <Words>851</Words>
  <Application>Microsoft Office PowerPoint</Application>
  <PresentationFormat>A4 Paper (210x297 mm)</PresentationFormat>
  <Paragraphs>55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Arial,Sans-Serif</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Thomas</dc:creator>
  <cp:lastModifiedBy>Gina Hylton</cp:lastModifiedBy>
  <cp:revision>51</cp:revision>
  <dcterms:created xsi:type="dcterms:W3CDTF">2023-03-07T15:16:37Z</dcterms:created>
  <dcterms:modified xsi:type="dcterms:W3CDTF">2026-05-22T07:22:12Z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0x01010014EAEBD5A9F1F24EA4B706A93F496663</vt:lpwstr>
  </property>
  <property fmtid="{D5CDD505-2E9C-101B-9397-08002B2CF9AE}" pid="3" name="MediaServiceImageTags">
    <vt:lpwstr/>
  </property>
</Properties>
</file>